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3"/>
  </p:notesMasterIdLst>
  <p:sldIdLst>
    <p:sldId id="256" r:id="rId2"/>
    <p:sldId id="448" r:id="rId3"/>
    <p:sldId id="449" r:id="rId4"/>
    <p:sldId id="776" r:id="rId5"/>
    <p:sldId id="1234" r:id="rId6"/>
    <p:sldId id="1233" r:id="rId7"/>
    <p:sldId id="450" r:id="rId8"/>
    <p:sldId id="488" r:id="rId9"/>
    <p:sldId id="489" r:id="rId10"/>
    <p:sldId id="453" r:id="rId11"/>
    <p:sldId id="780" r:id="rId12"/>
    <p:sldId id="1071" r:id="rId13"/>
    <p:sldId id="1238" r:id="rId14"/>
    <p:sldId id="455" r:id="rId15"/>
    <p:sldId id="123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1237" r:id="rId25"/>
    <p:sldId id="486" r:id="rId26"/>
    <p:sldId id="487" r:id="rId27"/>
    <p:sldId id="464" r:id="rId28"/>
    <p:sldId id="465" r:id="rId29"/>
    <p:sldId id="466" r:id="rId30"/>
    <p:sldId id="467" r:id="rId31"/>
    <p:sldId id="468" r:id="rId32"/>
    <p:sldId id="469" r:id="rId33"/>
    <p:sldId id="470" r:id="rId34"/>
    <p:sldId id="485" r:id="rId35"/>
    <p:sldId id="471" r:id="rId36"/>
    <p:sldId id="472" r:id="rId37"/>
    <p:sldId id="474" r:id="rId38"/>
    <p:sldId id="475" r:id="rId39"/>
    <p:sldId id="476" r:id="rId40"/>
    <p:sldId id="478" r:id="rId41"/>
    <p:sldId id="477" r:id="rId42"/>
    <p:sldId id="480" r:id="rId43"/>
    <p:sldId id="491" r:id="rId44"/>
    <p:sldId id="1236" r:id="rId45"/>
    <p:sldId id="492" r:id="rId46"/>
    <p:sldId id="497" r:id="rId47"/>
    <p:sldId id="493" r:id="rId48"/>
    <p:sldId id="494" r:id="rId49"/>
    <p:sldId id="495" r:id="rId50"/>
    <p:sldId id="496" r:id="rId51"/>
    <p:sldId id="447" r:id="rId5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9006" autoAdjust="0"/>
  </p:normalViewPr>
  <p:slideViewPr>
    <p:cSldViewPr>
      <p:cViewPr varScale="1">
        <p:scale>
          <a:sx n="99" d="100"/>
          <a:sy n="99" d="100"/>
        </p:scale>
        <p:origin x="749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  <a:pPr>
                <a:defRPr/>
              </a:pPr>
              <a:t>10/17/2019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896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939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filters learned by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Krizhevsky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Each of the 96 filters shown here is of size [11x11x3], and each one is shared by the 55*55 neurons in one depth slice. Notice that the parameter sharing assumption is relatively reasonable: If detecting a horizontal edge is important at some location in the image, it should intuitively be useful at some other location as well due to the translationally-invariant structure of images. There is therefore no need to relearn to detect a horizontal edge at every one of the 55*55 distinct locations in the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layer output volume.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12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感受野主要是指听觉系统、本体感觉系统和视觉系统中神经元的一些性质。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360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这些特性使得卷积神经网络具有一定程度上的平移、缩放和扭曲不变性。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1582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感受野主要是指听觉系统、本体感觉系统和视觉系统中神经元的一些性质。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579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可以画个图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808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可以画个图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315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画图多个卷积核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4781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这是最复杂的一个情形，几乎很多实际应用都可以对应到这个问题上</a:t>
            </a:r>
            <a:r>
              <a:rPr lang="en-US" altLang="zh-CN" dirty="0"/>
              <a:t>, </a:t>
            </a:r>
            <a:r>
              <a:rPr lang="zh-CN" altLang="en-US" dirty="0"/>
              <a:t>都是在做这样一件事</a:t>
            </a:r>
            <a:endParaRPr lang="en-US" altLang="zh-CN" dirty="0"/>
          </a:p>
          <a:p>
            <a:r>
              <a:rPr lang="en-US" altLang="zh-CN" dirty="0"/>
              <a:t>1)</a:t>
            </a:r>
            <a:r>
              <a:rPr lang="zh-CN" altLang="en-US" dirty="0"/>
              <a:t>输入对应着</a:t>
            </a:r>
            <a:r>
              <a:rPr lang="en-US" altLang="zh-CN" dirty="0" err="1"/>
              <a:t>rgb</a:t>
            </a:r>
            <a:r>
              <a:rPr lang="zh-CN" altLang="en-US" dirty="0"/>
              <a:t>图片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）一旦输入的特征图个数是多个，这个时候每一组</a:t>
            </a:r>
            <a:r>
              <a:rPr lang="en-US" altLang="zh-CN" dirty="0"/>
              <a:t>filter</a:t>
            </a:r>
            <a:r>
              <a:rPr lang="zh-CN" altLang="en-US" dirty="0"/>
              <a:t>就应该是多个，而这里有两组</a:t>
            </a:r>
            <a:r>
              <a:rPr lang="en-US" altLang="zh-CN" dirty="0"/>
              <a:t>filter</a:t>
            </a:r>
          </a:p>
          <a:p>
            <a:r>
              <a:rPr lang="en-US" altLang="zh-CN" dirty="0"/>
              <a:t>3</a:t>
            </a:r>
            <a:r>
              <a:rPr lang="zh-CN" altLang="en-US" dirty="0"/>
              <a:t>）输入是三个特征图，输出为两个特征图，那么我们同样看看每个特征图怎么计算的。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至此，我们应该知道，卷积到底是在做一件怎么样的事情，任意给你一张图片你应该知道卷积是在做什么？ 明白这些之后，我们以</a:t>
            </a:r>
            <a:r>
              <a:rPr lang="en-US" altLang="zh-CN" dirty="0"/>
              <a:t>tensorflow</a:t>
            </a:r>
            <a:r>
              <a:rPr lang="zh-CN" altLang="en-US" dirty="0"/>
              <a:t>为例，看看如果实现这么样一个过程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774B-4E1F-4D7D-AAFD-CB3C89EA20A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087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输入层：输入图像大小为 </a:t>
            </a:r>
            <a:r>
              <a:rPr lang="en-US" altLang="zh-CN" dirty="0"/>
              <a:t>32 × 32 = 1024</a:t>
            </a:r>
            <a:r>
              <a:rPr lang="zh-CN" altLang="en-US" dirty="0"/>
              <a:t>。</a:t>
            </a:r>
          </a:p>
          <a:p>
            <a:r>
              <a:rPr lang="en-US" altLang="zh-CN" dirty="0"/>
              <a:t>C1 </a:t>
            </a:r>
            <a:r>
              <a:rPr lang="zh-CN" altLang="en-US" dirty="0"/>
              <a:t>层：这一层是卷积层。滤波器的大小是 </a:t>
            </a:r>
            <a:r>
              <a:rPr lang="en-US" altLang="zh-CN" dirty="0"/>
              <a:t>5×5 = 25</a:t>
            </a:r>
            <a:r>
              <a:rPr lang="zh-CN" altLang="en-US" dirty="0"/>
              <a:t>，共有 </a:t>
            </a:r>
            <a:r>
              <a:rPr lang="en-US" altLang="zh-CN" dirty="0"/>
              <a:t>6 </a:t>
            </a:r>
            <a:r>
              <a:rPr lang="zh-CN" altLang="en-US" dirty="0"/>
              <a:t>个滤</a:t>
            </a:r>
          </a:p>
          <a:p>
            <a:r>
              <a:rPr lang="zh-CN" altLang="en-US" dirty="0"/>
              <a:t>波器。得到 </a:t>
            </a:r>
            <a:r>
              <a:rPr lang="en-US" altLang="zh-CN" dirty="0"/>
              <a:t>6 </a:t>
            </a:r>
            <a:r>
              <a:rPr lang="zh-CN" altLang="en-US" dirty="0"/>
              <a:t>组大小为 </a:t>
            </a:r>
            <a:r>
              <a:rPr lang="en-US" altLang="zh-CN" dirty="0"/>
              <a:t>28 × 28 = 784 </a:t>
            </a:r>
            <a:r>
              <a:rPr lang="zh-CN" altLang="en-US" dirty="0"/>
              <a:t>的特征映射。因此，</a:t>
            </a:r>
            <a:r>
              <a:rPr lang="en-US" altLang="zh-CN" dirty="0"/>
              <a:t>C1 </a:t>
            </a:r>
            <a:r>
              <a:rPr lang="zh-CN" altLang="en-US" dirty="0"/>
              <a:t>层的</a:t>
            </a:r>
          </a:p>
          <a:p>
            <a:r>
              <a:rPr lang="zh-CN" altLang="en-US" dirty="0"/>
              <a:t>神经元个数为 </a:t>
            </a:r>
            <a:r>
              <a:rPr lang="en-US" altLang="zh-CN" dirty="0"/>
              <a:t>6 × 784 = 4,704</a:t>
            </a:r>
            <a:r>
              <a:rPr lang="zh-CN" altLang="en-US" dirty="0"/>
              <a:t>。可训练参数个数为</a:t>
            </a:r>
          </a:p>
          <a:p>
            <a:r>
              <a:rPr lang="en-US" altLang="zh-CN" dirty="0"/>
              <a:t>6 × 25 + 6 = 156</a:t>
            </a:r>
            <a:r>
              <a:rPr lang="zh-CN" altLang="en-US" dirty="0"/>
              <a:t>。连接数为 </a:t>
            </a:r>
            <a:r>
              <a:rPr lang="en-US" altLang="zh-CN" dirty="0"/>
              <a:t>156 × 784 = 122,304</a:t>
            </a:r>
            <a:r>
              <a:rPr lang="zh-CN" altLang="en-US" dirty="0"/>
              <a:t>（包括偏置在内，</a:t>
            </a:r>
          </a:p>
          <a:p>
            <a:r>
              <a:rPr lang="zh-CN" altLang="en-US" dirty="0"/>
              <a:t>下同）。</a:t>
            </a:r>
            <a:endParaRPr lang="en-US" altLang="zh-CN" dirty="0"/>
          </a:p>
          <a:p>
            <a:r>
              <a:rPr lang="en-US" altLang="zh-CN" dirty="0"/>
              <a:t>S2 </a:t>
            </a:r>
            <a:r>
              <a:rPr lang="zh-CN" altLang="en-US" dirty="0"/>
              <a:t>层：这一层为子采样层。由 </a:t>
            </a:r>
            <a:r>
              <a:rPr lang="en-US" altLang="zh-CN" dirty="0"/>
              <a:t>C1 </a:t>
            </a:r>
            <a:r>
              <a:rPr lang="zh-CN" altLang="en-US" dirty="0"/>
              <a:t>层每组特征映射中的 </a:t>
            </a:r>
            <a:r>
              <a:rPr lang="en-US" altLang="zh-CN" dirty="0"/>
              <a:t>2 × 2 </a:t>
            </a:r>
            <a:r>
              <a:rPr lang="zh-CN" altLang="en-US" dirty="0"/>
              <a:t>邻域</a:t>
            </a:r>
          </a:p>
          <a:p>
            <a:r>
              <a:rPr lang="zh-CN" altLang="en-US" dirty="0"/>
              <a:t>点次采样为 </a:t>
            </a:r>
            <a:r>
              <a:rPr lang="en-US" altLang="zh-CN" dirty="0"/>
              <a:t>1 </a:t>
            </a:r>
            <a:r>
              <a:rPr lang="zh-CN" altLang="en-US" dirty="0"/>
              <a:t>个点，也就是 </a:t>
            </a:r>
            <a:r>
              <a:rPr lang="en-US" altLang="zh-CN" dirty="0"/>
              <a:t>4 </a:t>
            </a:r>
            <a:r>
              <a:rPr lang="zh-CN" altLang="en-US" dirty="0"/>
              <a:t>个数的平均。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45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3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304800" y="673896"/>
            <a:ext cx="7213600" cy="719623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sz="360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3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359806" y="665099"/>
            <a:ext cx="187820" cy="73123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18167" y="2676527"/>
            <a:ext cx="9144000" cy="1514475"/>
          </a:xfr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3006" y="726666"/>
            <a:ext cx="6853796" cy="568735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2946402" y="4800600"/>
            <a:ext cx="6737351" cy="1600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7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3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3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18167" y="2676527"/>
            <a:ext cx="9144000" cy="1514475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8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>
            <a:lvl1pPr>
              <a:defRPr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400"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>
              <a:defRPr sz="2400"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>
              <a:defRPr sz="1800"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>
              <a:defRPr sz="1600"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95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125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18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299200" cy="4937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7112000" y="1219200"/>
            <a:ext cx="0" cy="4937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1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68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876800" y="3048003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谢  谢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808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Straight Connector 27"/>
          <p:cNvSpPr>
            <a:spLocks noChangeShapeType="1"/>
          </p:cNvSpPr>
          <p:nvPr userDrawn="1"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  <p:sp>
        <p:nvSpPr>
          <p:cNvPr id="16" name="Footer Placeholder 2"/>
          <p:cNvSpPr txBox="1">
            <a:spLocks/>
          </p:cNvSpPr>
          <p:nvPr userDrawn="1"/>
        </p:nvSpPr>
        <p:spPr>
          <a:xfrm>
            <a:off x="4064000" y="6362437"/>
            <a:ext cx="39624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400" dirty="0">
                <a:latin typeface="+mn-ea"/>
                <a:ea typeface="+mn-ea"/>
              </a:rPr>
              <a:t>《</a:t>
            </a:r>
            <a:r>
              <a:rPr lang="zh-CN" altLang="en-US" sz="1400" dirty="0">
                <a:latin typeface="+mn-ea"/>
                <a:ea typeface="+mn-ea"/>
              </a:rPr>
              <a:t>神经网络与深度学习</a:t>
            </a:r>
            <a:r>
              <a:rPr lang="en-US" altLang="zh-CN" sz="1400" dirty="0">
                <a:latin typeface="+mn-ea"/>
                <a:ea typeface="+mn-ea"/>
              </a:rPr>
              <a:t>》</a:t>
            </a:r>
            <a:endParaRPr lang="zh-CN" altLang="zh-CN" sz="1400" dirty="0">
              <a:latin typeface="+mn-ea"/>
              <a:ea typeface="+mn-e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0972800" y="6362437"/>
            <a:ext cx="375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7A0AC270-0923-4589-A51D-6091E7C5371F}" type="slidenum">
              <a:rPr lang="zh-CN" altLang="en-US" sz="1400" kern="120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zh-CN" sz="1400" kern="1200" dirty="0">
              <a:solidFill>
                <a:schemeClr val="tx2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31" r:id="rId2"/>
    <p:sldLayoutId id="2147483824" r:id="rId3"/>
    <p:sldLayoutId id="2147483828" r:id="rId4"/>
    <p:sldLayoutId id="2147483826" r:id="rId5"/>
    <p:sldLayoutId id="2147483832" r:id="rId6"/>
    <p:sldLayoutId id="2147483830" r:id="rId7"/>
    <p:sldLayoutId id="2147483829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04788" indent="-204788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lang="en-US" altLang="zh-CN" sz="3200" kern="1200" dirty="0" smtClean="0">
          <a:solidFill>
            <a:schemeClr val="tx2"/>
          </a:solidFill>
          <a:latin typeface="+mn-ea"/>
          <a:ea typeface="+mn-ea"/>
          <a:cs typeface="Arial" panose="020B0604020202020204" pitchFamily="34" charset="0"/>
        </a:defRPr>
      </a:lvl1pPr>
      <a:lvl2pPr marL="410766" indent="-204788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800" kern="1200">
          <a:solidFill>
            <a:schemeClr val="tx2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616744" indent="-171450" algn="l" rtl="0" eaLnBrk="0" fontAlgn="base" hangingPunct="0">
        <a:spcBef>
          <a:spcPts val="375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822722" indent="-171450" algn="l" rtl="0" eaLnBrk="0" fontAlgn="base" hangingPunct="0">
        <a:spcBef>
          <a:spcPts val="300"/>
        </a:spcBef>
        <a:spcAft>
          <a:spcPct val="0"/>
        </a:spcAft>
        <a:buClr>
          <a:srgbClr val="CF5716"/>
        </a:buClr>
        <a:buSzPct val="70000"/>
        <a:buFont typeface="Wingdings" panose="05000000000000000000" pitchFamily="2" charset="2"/>
        <a:buChar char="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1028700" indent="-171450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ndl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8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卷积神经网络</a:t>
            </a: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神经网络与深度学习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https://nndl.github.io/</a:t>
            </a:r>
            <a:endParaRPr lang="en-US" altLang="zh-CN" dirty="0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两维卷积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在图像处理中，图像是以二维矩阵的形式输入到神经网络中，因此我们需要二维卷积。</a:t>
            </a:r>
            <a:endParaRPr lang="en-US" altLang="zh-CN" b="0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05" y="2470684"/>
            <a:ext cx="4077269" cy="962159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89" y="2276289"/>
            <a:ext cx="1371600" cy="461042"/>
          </a:xfrm>
          <a:prstGeom prst="rect">
            <a:avLst/>
          </a:prstGeom>
        </p:spPr>
      </p:pic>
      <p:pic>
        <p:nvPicPr>
          <p:cNvPr id="8" name="图片 7" descr="屏幕剪辑">
            <a:extLst>
              <a:ext uri="{FF2B5EF4-FFF2-40B4-BE49-F238E27FC236}">
                <a16:creationId xmlns:a16="http://schemas.microsoft.com/office/drawing/2014/main" id="{76004B90-BAAD-4629-B2C7-EA951706B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71" y="3870621"/>
            <a:ext cx="5867897" cy="21718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C2A916-52B3-41C5-BCD9-5014F24E0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797" y="2506811"/>
            <a:ext cx="2085975" cy="22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卷积作为特征提取器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219201"/>
            <a:ext cx="5628067" cy="49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6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二维卷积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025" y="3763314"/>
            <a:ext cx="2386456" cy="230187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1" y="3820462"/>
            <a:ext cx="1974757" cy="22447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23" y="1176157"/>
            <a:ext cx="2220969" cy="21756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1" y="1176157"/>
            <a:ext cx="2085975" cy="228463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81401" y="339398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1</a:t>
            </a:r>
            <a:r>
              <a:rPr lang="zh-CN" altLang="en-US" dirty="0"/>
              <a:t>，零填充</a:t>
            </a:r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388724" y="339398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2</a:t>
            </a:r>
            <a:r>
              <a:rPr lang="zh-CN" altLang="en-US" dirty="0"/>
              <a:t>，零填充</a:t>
            </a:r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581401" y="602300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1</a:t>
            </a:r>
            <a:r>
              <a:rPr lang="zh-CN" altLang="en-US" dirty="0"/>
              <a:t>，零填充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388724" y="60314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步长</a:t>
            </a:r>
            <a:r>
              <a:rPr lang="en-US" altLang="zh-CN" dirty="0"/>
              <a:t>2</a:t>
            </a:r>
            <a:r>
              <a:rPr lang="zh-CN" altLang="en-US" dirty="0"/>
              <a:t>，零填充</a:t>
            </a:r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651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17DD-84F3-498C-8EF1-2F387322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互相关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5F9147-2EF5-40A1-9D75-783343BC3DD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计算卷积需要进行卷积核</a:t>
            </a:r>
            <a:r>
              <a:rPr lang="zh-CN" altLang="en-US" dirty="0">
                <a:solidFill>
                  <a:srgbClr val="FF0000"/>
                </a:solidFill>
              </a:rPr>
              <a:t>翻转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卷积操作的目标：</a:t>
            </a:r>
            <a:r>
              <a:rPr lang="zh-CN" altLang="en-US" dirty="0">
                <a:solidFill>
                  <a:srgbClr val="FF0000"/>
                </a:solidFill>
              </a:rPr>
              <a:t>提取特征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zh-CN" altLang="en-US" dirty="0">
                <a:solidFill>
                  <a:srgbClr val="FF0000"/>
                </a:solidFill>
              </a:rPr>
              <a:t>翻转是不必要的！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dirty="0"/>
              <a:t>互相关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51A3FAD-8DB6-43F0-AB30-19CD9D0EB294}"/>
              </a:ext>
            </a:extLst>
          </p:cNvPr>
          <p:cNvSpPr/>
          <p:nvPr/>
        </p:nvSpPr>
        <p:spPr>
          <a:xfrm>
            <a:off x="4038600" y="274320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0F6172-9A5D-43BB-A364-D96EA8FABEA4}"/>
              </a:ext>
            </a:extLst>
          </p:cNvPr>
          <p:cNvSpPr/>
          <p:nvPr/>
        </p:nvSpPr>
        <p:spPr>
          <a:xfrm>
            <a:off x="3962400" y="57876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除非特别声明，卷积一般指“互相关”。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CF24D90-D29C-4C8E-8251-18BBE4C15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343400"/>
            <a:ext cx="5089258" cy="10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卷积神经网络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用卷积层代替全连接层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65" y="1728313"/>
            <a:ext cx="4801270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1AA9AB-892F-4B74-95C9-57ED9FD3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多个卷积核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C3603D-1CB0-4C6E-96D8-D0DE20C63DE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特征映射（</a:t>
            </a:r>
            <a:r>
              <a:rPr lang="en-US" altLang="zh-CN" dirty="0"/>
              <a:t>Feature Map</a:t>
            </a:r>
            <a:r>
              <a:rPr lang="zh-CN" altLang="en-US" dirty="0"/>
              <a:t>）：图像经过卷积后得到的特征。</a:t>
            </a:r>
            <a:endParaRPr lang="en-US" altLang="zh-CN" dirty="0"/>
          </a:p>
          <a:p>
            <a:pPr lvl="1"/>
            <a:r>
              <a:rPr lang="zh-CN" altLang="en-US" dirty="0"/>
              <a:t>卷积核看成一个特征提取器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459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输入：</a:t>
                </a:r>
                <a:r>
                  <a:rPr lang="en-US" altLang="zh-CN" dirty="0"/>
                  <a:t>D</a:t>
                </a:r>
                <a:r>
                  <a:rPr lang="zh-CN" altLang="en-US" dirty="0"/>
                  <a:t>个特征映射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/>
                      <m:t>M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altLang="zh-CN" dirty="0"/>
                      <m:t>N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altLang="zh-CN" dirty="0"/>
                      <m:t>D</m:t>
                    </m:r>
                  </m:oMath>
                </a14:m>
                <a:endParaRPr lang="en-US" altLang="zh-CN" dirty="0"/>
              </a:p>
              <a:p>
                <a:r>
                  <a:rPr lang="zh-CN" altLang="en-US" dirty="0"/>
                  <a:t>输出：</a:t>
                </a:r>
                <a:r>
                  <a:rPr lang="en-US" altLang="zh-CN" dirty="0"/>
                  <a:t>P</a:t>
                </a:r>
                <a:r>
                  <a:rPr lang="zh-CN" altLang="en-US" dirty="0"/>
                  <a:t>个特征映射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/>
                      <m:t>M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altLang="zh-CN" dirty="0"/>
                      <m:t>N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′×</m:t>
                    </m:r>
                    <m:r>
                      <m:rPr>
                        <m:nor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endParaRPr lang="en-US" altLang="zh-CN" dirty="0"/>
              </a:p>
              <a:p>
                <a:pPr marL="205978" lvl="1" indent="0">
                  <a:buNone/>
                </a:pP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037" t="-1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600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卷积层的映射关系</a:t>
            </a:r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57801"/>
            <a:ext cx="3429000" cy="9554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0D1B23-0B18-4061-BCAB-41F4C7D5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38253"/>
            <a:ext cx="6428182" cy="358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99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85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anose="020B0604020202020204" pitchFamily="34" charset="-122"/>
              </a:rPr>
              <a:t>步长</a:t>
            </a:r>
            <a:r>
              <a:rPr lang="en-US" altLang="zh-CN" sz="385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anose="020B0604020202020204" pitchFamily="34" charset="-122"/>
              </a:rPr>
              <a:t>2</a:t>
            </a:r>
            <a:r>
              <a:rPr lang="zh-CN" altLang="en-US" sz="385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anose="020B0604020202020204" pitchFamily="34" charset="-122"/>
              </a:rPr>
              <a:t> </a:t>
            </a:r>
            <a:r>
              <a:rPr lang="en-US" altLang="zh-CN" sz="385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anose="020B0604020202020204" pitchFamily="34" charset="-122"/>
              </a:rPr>
              <a:t>filter</a:t>
            </a:r>
            <a:r>
              <a:rPr lang="zh-CN" altLang="en-US" sz="385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anose="020B0604020202020204" pitchFamily="34" charset="-122"/>
              </a:rPr>
              <a:t>个数</a:t>
            </a:r>
            <a:r>
              <a:rPr lang="en-US" altLang="zh-CN" sz="385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anose="020B0604020202020204" pitchFamily="34" charset="-122"/>
              </a:rPr>
              <a:t>3 3*3 </a:t>
            </a:r>
            <a:r>
              <a:rPr lang="zh-CN" altLang="en-US" sz="385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Unicode MS" panose="020B0604020202020204" pitchFamily="34" charset="-122"/>
              </a:rPr>
              <a:t>填充</a:t>
            </a:r>
            <a:endParaRPr lang="zh-CN" altLang="en-US" sz="3857" dirty="0"/>
          </a:p>
        </p:txBody>
      </p:sp>
      <p:pic>
        <p:nvPicPr>
          <p:cNvPr id="26626" name="Picture 2" descr="C:\Users\zero\Desktop\讲习班\tensorflow\image\2d\3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212612"/>
            <a:ext cx="5517449" cy="564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流程图: 过程 3"/>
          <p:cNvSpPr/>
          <p:nvPr/>
        </p:nvSpPr>
        <p:spPr>
          <a:xfrm>
            <a:off x="2649904" y="1212612"/>
            <a:ext cx="2057371" cy="5645389"/>
          </a:xfrm>
          <a:prstGeom prst="flowChartProcess">
            <a:avLst/>
          </a:prstGeom>
          <a:ln w="38100">
            <a:solidFill>
              <a:srgbClr val="00B0F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流程图: 过程 6"/>
          <p:cNvSpPr/>
          <p:nvPr/>
        </p:nvSpPr>
        <p:spPr>
          <a:xfrm>
            <a:off x="4964447" y="1178275"/>
            <a:ext cx="2263109" cy="5645389"/>
          </a:xfrm>
          <a:prstGeom prst="flowChartProcess">
            <a:avLst/>
          </a:prstGeom>
          <a:ln w="381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流程图: 过程 8"/>
          <p:cNvSpPr/>
          <p:nvPr/>
        </p:nvSpPr>
        <p:spPr>
          <a:xfrm>
            <a:off x="7484726" y="1164896"/>
            <a:ext cx="1131554" cy="5645389"/>
          </a:xfrm>
          <a:prstGeom prst="flowChartProcess">
            <a:avLst/>
          </a:prstGeom>
          <a:ln w="38100">
            <a:solidFill>
              <a:srgbClr val="00B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45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典型的卷积层为</a:t>
            </a:r>
            <a:r>
              <a:rPr lang="en-US" altLang="zh-CN" dirty="0"/>
              <a:t>3</a:t>
            </a:r>
            <a:r>
              <a:rPr lang="zh-CN" altLang="en-US" dirty="0"/>
              <a:t>维结构</a:t>
            </a:r>
          </a:p>
        </p:txBody>
      </p:sp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5180278"/>
            <a:ext cx="3429000" cy="9554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0C3A6A-4ABC-4090-AE5B-32629C2DC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7830972" cy="30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8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全连接前馈神经网络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权重矩阵的参数非常多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局部不变性特征</a:t>
            </a:r>
            <a:endParaRPr lang="en-US" altLang="zh-CN" dirty="0"/>
          </a:p>
          <a:p>
            <a:pPr lvl="1"/>
            <a:r>
              <a:rPr lang="zh-CN" altLang="en-US" dirty="0"/>
              <a:t>自然图像中的物体都具有局部不变性特征，比如尺度缩放、平移、旋转等操作不影响其语义信息。</a:t>
            </a:r>
            <a:endParaRPr lang="en-US" altLang="zh-CN" dirty="0"/>
          </a:p>
          <a:p>
            <a:pPr lvl="1"/>
            <a:r>
              <a:rPr lang="zh-CN" altLang="en-US" dirty="0"/>
              <a:t>而全连接前馈网络很难提取这些局部不变特征。</a:t>
            </a:r>
            <a:endParaRPr lang="en-US" altLang="zh-CN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935434"/>
            <a:ext cx="4871485" cy="17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02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汇聚层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卷积层虽然可以显著减少连接的个数，但是每一个特征映射的神经元个数并没有显著减少。</a:t>
            </a: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95600"/>
            <a:ext cx="6019800" cy="342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9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卷积网络结构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卷积网络是由卷积层、汇聚层、全连接层交叉堆叠而成。</a:t>
            </a:r>
            <a:endParaRPr lang="en-US" altLang="zh-CN" dirty="0"/>
          </a:p>
          <a:p>
            <a:pPr lvl="1"/>
            <a:r>
              <a:rPr lang="zh-CN" altLang="en-US" dirty="0"/>
              <a:t>趋向于小卷积、大深度</a:t>
            </a:r>
            <a:endParaRPr lang="en-US" altLang="zh-CN" dirty="0"/>
          </a:p>
          <a:p>
            <a:pPr lvl="1"/>
            <a:r>
              <a:rPr lang="zh-CN" altLang="en-US" dirty="0"/>
              <a:t>趋向于全卷积</a:t>
            </a:r>
            <a:endParaRPr lang="en-US" altLang="zh-CN" dirty="0"/>
          </a:p>
          <a:p>
            <a:r>
              <a:rPr lang="zh-CN" altLang="en-US" dirty="0"/>
              <a:t>典型结构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r>
              <a:rPr lang="zh-CN" altLang="en-US" sz="1800" dirty="0"/>
              <a:t>一个卷积块为连续</a:t>
            </a:r>
            <a:r>
              <a:rPr lang="en-US" altLang="zh-CN" sz="1800" dirty="0"/>
              <a:t>M </a:t>
            </a:r>
            <a:r>
              <a:rPr lang="zh-CN" altLang="en-US" sz="1800" dirty="0"/>
              <a:t>个卷积层和</a:t>
            </a:r>
            <a:r>
              <a:rPr lang="en-US" altLang="zh-CN" sz="1800" dirty="0"/>
              <a:t>b</a:t>
            </a:r>
            <a:r>
              <a:rPr lang="zh-CN" altLang="en-US" sz="1800" dirty="0"/>
              <a:t>个汇聚层（</a:t>
            </a:r>
            <a:r>
              <a:rPr lang="en-US" altLang="zh-CN" sz="1800" dirty="0"/>
              <a:t>M</a:t>
            </a:r>
            <a:r>
              <a:rPr lang="zh-CN" altLang="en-US" sz="1800" dirty="0"/>
              <a:t>通常设置为</a:t>
            </a:r>
            <a:r>
              <a:rPr lang="en-US" altLang="zh-CN" sz="1800" dirty="0"/>
              <a:t>2 ∼ 5</a:t>
            </a:r>
            <a:r>
              <a:rPr lang="zh-CN" altLang="en-US" sz="1800" dirty="0"/>
              <a:t>，</a:t>
            </a:r>
            <a:r>
              <a:rPr lang="en-US" altLang="zh-CN" sz="1800" dirty="0"/>
              <a:t>b</a:t>
            </a:r>
            <a:r>
              <a:rPr lang="zh-CN" altLang="en-US" sz="1800" dirty="0"/>
              <a:t>为</a:t>
            </a:r>
            <a:r>
              <a:rPr lang="en-US" altLang="zh-CN" sz="1800" dirty="0"/>
              <a:t>0</a:t>
            </a:r>
            <a:r>
              <a:rPr lang="zh-CN" altLang="en-US" sz="1800" dirty="0"/>
              <a:t>或</a:t>
            </a:r>
            <a:r>
              <a:rPr lang="en-US" altLang="zh-CN" sz="1800" dirty="0"/>
              <a:t>1</a:t>
            </a:r>
            <a:r>
              <a:rPr lang="zh-CN" altLang="en-US" sz="1800" dirty="0"/>
              <a:t>）。一个卷积网络中可以堆叠</a:t>
            </a:r>
            <a:r>
              <a:rPr lang="en-US" altLang="zh-CN" sz="1800" dirty="0"/>
              <a:t>N </a:t>
            </a:r>
            <a:r>
              <a:rPr lang="zh-CN" altLang="en-US" sz="1800" dirty="0"/>
              <a:t>个连续的卷积块，然后在接着</a:t>
            </a:r>
            <a:r>
              <a:rPr lang="en-US" altLang="zh-CN" sz="1800" dirty="0"/>
              <a:t>K </a:t>
            </a:r>
            <a:r>
              <a:rPr lang="zh-CN" altLang="en-US" sz="1800" dirty="0"/>
              <a:t>个全连接层（</a:t>
            </a:r>
            <a:r>
              <a:rPr lang="en-US" altLang="zh-CN" sz="1800" dirty="0"/>
              <a:t>N </a:t>
            </a:r>
            <a:r>
              <a:rPr lang="zh-CN" altLang="en-US" sz="1800" dirty="0"/>
              <a:t>的取值区间比较大，比如</a:t>
            </a:r>
            <a:r>
              <a:rPr lang="en-US" altLang="zh-CN" sz="1800" dirty="0"/>
              <a:t>1 ∼ 100</a:t>
            </a:r>
            <a:r>
              <a:rPr lang="zh-CN" altLang="en-US" sz="1800" dirty="0"/>
              <a:t>或者更大；</a:t>
            </a:r>
            <a:r>
              <a:rPr lang="en-US" altLang="zh-CN" sz="1800" dirty="0"/>
              <a:t>K</a:t>
            </a:r>
            <a:r>
              <a:rPr lang="zh-CN" altLang="en-US" sz="1800" dirty="0"/>
              <a:t>一般为</a:t>
            </a:r>
            <a:r>
              <a:rPr lang="en-US" altLang="zh-CN" sz="1800" dirty="0"/>
              <a:t>0 ∼ 2</a:t>
            </a:r>
            <a:r>
              <a:rPr lang="zh-CN" altLang="en-US" sz="1800" dirty="0"/>
              <a:t>）。</a:t>
            </a:r>
          </a:p>
        </p:txBody>
      </p:sp>
      <p:pic>
        <p:nvPicPr>
          <p:cNvPr id="5" name="图片 4" descr="屏幕剪辑">
            <a:extLst>
              <a:ext uri="{FF2B5EF4-FFF2-40B4-BE49-F238E27FC236}">
                <a16:creationId xmlns:a16="http://schemas.microsoft.com/office/drawing/2014/main" id="{7EADEA20-110D-4B95-B056-C2CC09A2F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503" y="3200400"/>
            <a:ext cx="7012994" cy="17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70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表示学习</a:t>
            </a:r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1"/>
            <a:ext cx="8229600" cy="3862689"/>
          </a:xfrm>
        </p:spPr>
      </p:pic>
    </p:spTree>
    <p:extLst>
      <p:ext uri="{BB962C8B-B14F-4D97-AF65-F5344CB8AC3E}">
        <p14:creationId xmlns:p14="http://schemas.microsoft.com/office/powerpoint/2010/main" val="971109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表示学习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752601"/>
            <a:ext cx="8229600" cy="3940175"/>
          </a:xfrm>
        </p:spPr>
      </p:pic>
    </p:spTree>
    <p:extLst>
      <p:ext uri="{BB962C8B-B14F-4D97-AF65-F5344CB8AC3E}">
        <p14:creationId xmlns:p14="http://schemas.microsoft.com/office/powerpoint/2010/main" val="2593106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260A5D-211A-4C82-B9C1-92E135D30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其它卷积种类</a:t>
            </a:r>
          </a:p>
        </p:txBody>
      </p:sp>
    </p:spTree>
    <p:extLst>
      <p:ext uri="{BB962C8B-B14F-4D97-AF65-F5344CB8AC3E}">
        <p14:creationId xmlns:p14="http://schemas.microsoft.com/office/powerpoint/2010/main" val="311100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转置卷积</a:t>
            </a:r>
            <a:r>
              <a:rPr lang="en-US" altLang="zh-CN" dirty="0"/>
              <a:t>/</a:t>
            </a:r>
            <a:r>
              <a:rPr lang="zh-CN" altLang="en-US" dirty="0"/>
              <a:t>微步卷积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低维特征映射到高维特征</a:t>
            </a:r>
          </a:p>
        </p:txBody>
      </p:sp>
      <p:pic>
        <p:nvPicPr>
          <p:cNvPr id="7172" name="Picture 4" descr="https://nndl.github.io/v/cnn-no_padding_strid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1"/>
            <a:ext cx="3352800" cy="32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nndl.github.io/v/cnn-no_padding_strides_transpos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590800"/>
            <a:ext cx="2979151" cy="33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694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空洞卷积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如何增加输出单元的感受野</a:t>
            </a:r>
            <a:endParaRPr lang="en-US" altLang="zh-CN" dirty="0"/>
          </a:p>
          <a:p>
            <a:pPr lvl="1"/>
            <a:r>
              <a:rPr lang="zh-CN" altLang="en-US" dirty="0"/>
              <a:t>增加卷积核的大小</a:t>
            </a:r>
            <a:endParaRPr lang="en-US" altLang="zh-CN" dirty="0"/>
          </a:p>
          <a:p>
            <a:pPr lvl="1"/>
            <a:r>
              <a:rPr lang="zh-CN" altLang="en-US" dirty="0"/>
              <a:t>增加层数来实现</a:t>
            </a:r>
            <a:endParaRPr lang="en-US" altLang="zh-CN" dirty="0"/>
          </a:p>
          <a:p>
            <a:pPr lvl="1"/>
            <a:r>
              <a:rPr lang="zh-CN" altLang="en-US" dirty="0"/>
              <a:t>在卷积之前进行汇聚操作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空洞卷积</a:t>
            </a:r>
            <a:endParaRPr lang="en-US" altLang="zh-CN" dirty="0"/>
          </a:p>
          <a:p>
            <a:pPr lvl="1"/>
            <a:r>
              <a:rPr lang="zh-CN" altLang="en-US" dirty="0"/>
              <a:t>通过给卷积核插入“空洞”来变相地增加其大小。</a:t>
            </a:r>
          </a:p>
        </p:txBody>
      </p:sp>
      <p:pic>
        <p:nvPicPr>
          <p:cNvPr id="8194" name="Picture 2" descr="https://nndl.github.io/v/cnn-dilation-in_7_out_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573" y="762001"/>
            <a:ext cx="2688593" cy="259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nndl.github.io/v/cnn-dil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22" y="3632392"/>
            <a:ext cx="2926311" cy="26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01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典型的卷积网络</a:t>
            </a:r>
          </a:p>
        </p:txBody>
      </p:sp>
    </p:spTree>
    <p:extLst>
      <p:ext uri="{BB962C8B-B14F-4D97-AF65-F5344CB8AC3E}">
        <p14:creationId xmlns:p14="http://schemas.microsoft.com/office/powerpoint/2010/main" val="4174254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LeNet-5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LeNet-5 </a:t>
            </a:r>
            <a:r>
              <a:rPr lang="zh-CN" altLang="en-US" dirty="0"/>
              <a:t>是一个非常成功的神经网络模型。</a:t>
            </a:r>
          </a:p>
          <a:p>
            <a:pPr lvl="1"/>
            <a:r>
              <a:rPr lang="zh-CN" altLang="en-US" dirty="0"/>
              <a:t>基于 </a:t>
            </a:r>
            <a:r>
              <a:rPr lang="en-US" altLang="zh-CN" dirty="0"/>
              <a:t>LeNet-5 </a:t>
            </a:r>
            <a:r>
              <a:rPr lang="zh-CN" altLang="en-US" dirty="0"/>
              <a:t>的手写数字识别系统在 </a:t>
            </a:r>
            <a:r>
              <a:rPr lang="en-US" altLang="zh-CN" dirty="0"/>
              <a:t>90 </a:t>
            </a:r>
            <a:r>
              <a:rPr lang="zh-CN" altLang="en-US" dirty="0"/>
              <a:t>年代被美国很多银行使用，用来识别支票上面的手写数字。</a:t>
            </a:r>
            <a:endParaRPr lang="en-US" altLang="zh-CN" dirty="0"/>
          </a:p>
          <a:p>
            <a:pPr lvl="1"/>
            <a:r>
              <a:rPr lang="en-US" altLang="zh-CN" dirty="0"/>
              <a:t>LeNet-5 </a:t>
            </a:r>
            <a:r>
              <a:rPr lang="zh-CN" altLang="en-US" dirty="0"/>
              <a:t>共有 </a:t>
            </a:r>
            <a:r>
              <a:rPr lang="en-US" altLang="zh-CN" dirty="0"/>
              <a:t>7 </a:t>
            </a:r>
            <a:r>
              <a:rPr lang="zh-CN" altLang="en-US" dirty="0"/>
              <a:t>层。</a:t>
            </a: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3581400"/>
            <a:ext cx="7135905" cy="2133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81800" y="28956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需要多少个卷积核？</a:t>
            </a:r>
          </a:p>
        </p:txBody>
      </p:sp>
      <p:cxnSp>
        <p:nvCxnSpPr>
          <p:cNvPr id="8" name="直接连接符 7"/>
          <p:cNvCxnSpPr>
            <a:endCxn id="6" idx="2"/>
          </p:cNvCxnSpPr>
          <p:nvPr/>
        </p:nvCxnSpPr>
        <p:spPr>
          <a:xfrm flipV="1">
            <a:off x="6858001" y="3264932"/>
            <a:ext cx="1054879" cy="545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 Scale Visual Recognition Challenge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683605"/>
            <a:ext cx="8229600" cy="4008317"/>
          </a:xfrm>
        </p:spPr>
      </p:pic>
    </p:spTree>
    <p:extLst>
      <p:ext uri="{BB962C8B-B14F-4D97-AF65-F5344CB8AC3E}">
        <p14:creationId xmlns:p14="http://schemas.microsoft.com/office/powerpoint/2010/main" val="3368759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卷积神经网络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卷积神经网络（</a:t>
            </a:r>
            <a:r>
              <a:rPr lang="en-US" altLang="zh-CN" dirty="0"/>
              <a:t>Convolutional Neural Networks</a:t>
            </a:r>
            <a:r>
              <a:rPr lang="zh-CN" altLang="en-US" dirty="0"/>
              <a:t>，</a:t>
            </a:r>
            <a:r>
              <a:rPr lang="en-US" altLang="zh-CN" dirty="0"/>
              <a:t>CNN</a:t>
            </a:r>
            <a:r>
              <a:rPr lang="zh-CN" altLang="en-US" dirty="0"/>
              <a:t>）是一种前馈神经网络。</a:t>
            </a:r>
            <a:endParaRPr lang="en-US" altLang="zh-CN" dirty="0"/>
          </a:p>
          <a:p>
            <a:pPr lvl="1"/>
            <a:r>
              <a:rPr lang="zh-CN" altLang="en-US" dirty="0"/>
              <a:t>卷积神经网络是受生物学上感受野（</a:t>
            </a:r>
            <a:r>
              <a:rPr lang="en-US" altLang="zh-CN" dirty="0"/>
              <a:t>Receptive Field</a:t>
            </a:r>
            <a:r>
              <a:rPr lang="zh-CN" altLang="en-US" dirty="0"/>
              <a:t>）的机制而提出的。</a:t>
            </a:r>
          </a:p>
          <a:p>
            <a:pPr lvl="1"/>
            <a:r>
              <a:rPr lang="zh-CN" altLang="en-US" dirty="0"/>
              <a:t>在视觉神经系统中，一个神经元的感受野是指视网膜上的特定区域，只有这个区域内的刺激才能够激活该神经元。</a:t>
            </a:r>
          </a:p>
          <a:p>
            <a:pPr lvl="1"/>
            <a:endParaRPr lang="en-US" altLang="zh-CN" dirty="0"/>
          </a:p>
          <a:p>
            <a:r>
              <a:rPr lang="zh-CN" altLang="en-US" dirty="0"/>
              <a:t>卷积神经网络有三个结构上的特性：</a:t>
            </a:r>
          </a:p>
          <a:p>
            <a:pPr lvl="1"/>
            <a:r>
              <a:rPr lang="zh-CN" altLang="en-US" dirty="0"/>
              <a:t>局部连接</a:t>
            </a:r>
          </a:p>
          <a:p>
            <a:pPr lvl="1"/>
            <a:r>
              <a:rPr lang="zh-CN" altLang="en-US" dirty="0"/>
              <a:t>权重共享</a:t>
            </a:r>
          </a:p>
          <a:p>
            <a:pPr lvl="1"/>
            <a:r>
              <a:rPr lang="zh-CN" altLang="en-US" dirty="0"/>
              <a:t>空间或时间上的次采样</a:t>
            </a:r>
          </a:p>
        </p:txBody>
      </p:sp>
    </p:spTree>
    <p:extLst>
      <p:ext uri="{BB962C8B-B14F-4D97-AF65-F5344CB8AC3E}">
        <p14:creationId xmlns:p14="http://schemas.microsoft.com/office/powerpoint/2010/main" val="1419076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AlexNet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2012 ILSVRC winner </a:t>
            </a:r>
          </a:p>
          <a:p>
            <a:pPr lvl="1"/>
            <a:r>
              <a:rPr lang="zh-CN" altLang="en-US" dirty="0"/>
              <a:t>（</a:t>
            </a:r>
            <a:r>
              <a:rPr lang="en-US" altLang="zh-CN" dirty="0"/>
              <a:t>top 5 error of 16% compared to runner-up with 26% error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第一个现代深度卷积网络模型，首次使用了很多现代深度卷积网络的一些技术方法，</a:t>
            </a:r>
            <a:endParaRPr lang="en-US" altLang="zh-CN" dirty="0"/>
          </a:p>
          <a:p>
            <a:pPr lvl="2"/>
            <a:r>
              <a:rPr lang="zh-CN" altLang="en-US" dirty="0"/>
              <a:t>比如使用</a:t>
            </a:r>
            <a:r>
              <a:rPr lang="en-US" altLang="zh-CN" dirty="0"/>
              <a:t>GPU</a:t>
            </a:r>
            <a:r>
              <a:rPr lang="zh-CN" altLang="en-US" dirty="0"/>
              <a:t>进行并行训练，采用了</a:t>
            </a:r>
            <a:r>
              <a:rPr lang="en-US" altLang="zh-CN" dirty="0" err="1"/>
              <a:t>ReLU</a:t>
            </a:r>
            <a:r>
              <a:rPr lang="zh-CN" altLang="en-US" dirty="0"/>
              <a:t>作为非线性激活函数，使用</a:t>
            </a:r>
            <a:r>
              <a:rPr lang="en-US" altLang="zh-CN" dirty="0"/>
              <a:t>Dropout</a:t>
            </a:r>
            <a:r>
              <a:rPr lang="zh-CN" altLang="en-US" dirty="0"/>
              <a:t>防止过拟合，使用数据增强</a:t>
            </a:r>
            <a:endParaRPr lang="en-US" altLang="zh-CN" dirty="0"/>
          </a:p>
          <a:p>
            <a:pPr lvl="1"/>
            <a:r>
              <a:rPr lang="en-US" altLang="zh-CN" dirty="0"/>
              <a:t>5</a:t>
            </a:r>
            <a:r>
              <a:rPr lang="zh-CN" altLang="en-US" dirty="0"/>
              <a:t>个卷积层、</a:t>
            </a:r>
            <a:r>
              <a:rPr lang="en-US" altLang="zh-CN" dirty="0"/>
              <a:t>3</a:t>
            </a:r>
            <a:r>
              <a:rPr lang="zh-CN" altLang="en-US" dirty="0"/>
              <a:t>个汇聚层和</a:t>
            </a:r>
            <a:r>
              <a:rPr lang="en-US" altLang="zh-CN" dirty="0"/>
              <a:t>3</a:t>
            </a:r>
            <a:r>
              <a:rPr lang="zh-CN" altLang="en-US" dirty="0"/>
              <a:t>个全连接层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267200"/>
            <a:ext cx="757364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96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Inception</a:t>
            </a:r>
            <a:r>
              <a:rPr lang="zh-CN" altLang="en-US" dirty="0"/>
              <a:t>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2014 ILSVRC winner </a:t>
            </a:r>
            <a:r>
              <a:rPr lang="zh-CN" altLang="en-US" dirty="0"/>
              <a:t>（</a:t>
            </a:r>
            <a:r>
              <a:rPr lang="en-US" altLang="zh-CN" dirty="0"/>
              <a:t>22</a:t>
            </a:r>
            <a:r>
              <a:rPr lang="zh-CN" altLang="en-US" dirty="0"/>
              <a:t>层）</a:t>
            </a:r>
            <a:endParaRPr lang="en-US" altLang="zh-CN" dirty="0"/>
          </a:p>
          <a:p>
            <a:pPr lvl="1"/>
            <a:r>
              <a:rPr lang="zh-CN" altLang="en-US" dirty="0"/>
              <a:t>参数：</a:t>
            </a:r>
            <a:r>
              <a:rPr lang="en-US" altLang="zh-CN" dirty="0" err="1"/>
              <a:t>GoogLeNet</a:t>
            </a:r>
            <a:r>
              <a:rPr lang="zh-CN" altLang="en-US" dirty="0"/>
              <a:t>：</a:t>
            </a:r>
            <a:r>
              <a:rPr lang="en-US" altLang="zh-CN" dirty="0"/>
              <a:t>4M VS </a:t>
            </a:r>
            <a:r>
              <a:rPr lang="en-US" altLang="zh-CN" dirty="0" err="1"/>
              <a:t>AlexNet</a:t>
            </a:r>
            <a:r>
              <a:rPr lang="zh-CN" altLang="en-US" dirty="0"/>
              <a:t>：</a:t>
            </a:r>
            <a:r>
              <a:rPr lang="en-US" altLang="zh-CN" dirty="0"/>
              <a:t>60M</a:t>
            </a:r>
          </a:p>
          <a:p>
            <a:pPr lvl="1"/>
            <a:r>
              <a:rPr lang="zh-CN" altLang="en-US" dirty="0"/>
              <a:t>错误率：</a:t>
            </a:r>
            <a:r>
              <a:rPr lang="en-US" altLang="zh-CN" dirty="0"/>
              <a:t>6.7%</a:t>
            </a:r>
          </a:p>
          <a:p>
            <a:pPr lvl="1"/>
            <a:r>
              <a:rPr lang="en-US" altLang="zh-CN" dirty="0"/>
              <a:t>Inception</a:t>
            </a:r>
            <a:r>
              <a:rPr lang="zh-CN" altLang="en-US" dirty="0"/>
              <a:t>网络是由有多个</a:t>
            </a:r>
            <a:r>
              <a:rPr lang="en-US" altLang="zh-CN" dirty="0">
                <a:solidFill>
                  <a:srgbClr val="FF0000"/>
                </a:solidFill>
              </a:rPr>
              <a:t>inception</a:t>
            </a:r>
            <a:r>
              <a:rPr lang="zh-CN" altLang="en-US" dirty="0">
                <a:solidFill>
                  <a:srgbClr val="FF0000"/>
                </a:solidFill>
              </a:rPr>
              <a:t>模块</a:t>
            </a:r>
            <a:r>
              <a:rPr lang="zh-CN" altLang="en-US" dirty="0"/>
              <a:t>和少量的汇聚层堆叠而成。</a:t>
            </a:r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00" y="3886200"/>
            <a:ext cx="8458200" cy="24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43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Inception</a:t>
            </a:r>
            <a:r>
              <a:rPr lang="zh-CN" altLang="en-US" dirty="0"/>
              <a:t>模块 </a:t>
            </a:r>
            <a:r>
              <a:rPr lang="en-US" altLang="zh-CN" dirty="0"/>
              <a:t>v1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sz="2400" dirty="0"/>
              <a:t>在卷积网络中，如何设置卷积层的卷积核大小是一个十分关键的问题。在</a:t>
            </a:r>
            <a:r>
              <a:rPr lang="en-US" altLang="zh-CN" sz="2400" dirty="0"/>
              <a:t>Inception</a:t>
            </a:r>
            <a:r>
              <a:rPr lang="zh-CN" altLang="en-US" sz="2400" dirty="0"/>
              <a:t>网络中，一个卷积层包含多个不同大小的卷积操作，称为</a:t>
            </a:r>
            <a:r>
              <a:rPr lang="en-US" altLang="zh-CN" sz="2400" dirty="0"/>
              <a:t>Inception</a:t>
            </a:r>
            <a:r>
              <a:rPr lang="zh-CN" altLang="en-US" sz="2400" dirty="0"/>
              <a:t>模块。</a:t>
            </a:r>
            <a:endParaRPr lang="en-US" altLang="zh-CN" sz="2400" dirty="0"/>
          </a:p>
          <a:p>
            <a:r>
              <a:rPr lang="en-US" altLang="zh-CN" sz="2400" dirty="0"/>
              <a:t>Inception</a:t>
            </a:r>
            <a:r>
              <a:rPr lang="zh-CN" altLang="en-US" sz="2400" dirty="0"/>
              <a:t>模块同时使用</a:t>
            </a:r>
            <a:r>
              <a:rPr lang="en-US" altLang="zh-CN" sz="2400" dirty="0"/>
              <a:t>1 × 1</a:t>
            </a:r>
            <a:r>
              <a:rPr lang="zh-CN" altLang="en-US" sz="2400" dirty="0"/>
              <a:t>、</a:t>
            </a:r>
            <a:r>
              <a:rPr lang="en-US" altLang="zh-CN" sz="2400" dirty="0"/>
              <a:t>3 × 3</a:t>
            </a:r>
            <a:r>
              <a:rPr lang="zh-CN" altLang="en-US" sz="2400" dirty="0"/>
              <a:t>、</a:t>
            </a:r>
            <a:r>
              <a:rPr lang="en-US" altLang="zh-CN" sz="2400" dirty="0"/>
              <a:t>5 × 5</a:t>
            </a:r>
            <a:r>
              <a:rPr lang="zh-CN" altLang="en-US" sz="2400" dirty="0"/>
              <a:t>等不同大小的卷积核，并将得到的特征映射在深度上拼接（堆叠）起来作为输出特征映射。</a:t>
            </a:r>
            <a:endParaRPr lang="en-US" altLang="zh-CN" sz="2400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68813"/>
            <a:ext cx="5540974" cy="26616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05600" y="38862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卷积和最大汇聚都是等宽的。</a:t>
            </a:r>
          </a:p>
        </p:txBody>
      </p:sp>
    </p:spTree>
    <p:extLst>
      <p:ext uri="{BB962C8B-B14F-4D97-AF65-F5344CB8AC3E}">
        <p14:creationId xmlns:p14="http://schemas.microsoft.com/office/powerpoint/2010/main" val="712400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Inception</a:t>
            </a:r>
            <a:r>
              <a:rPr lang="zh-CN" altLang="en-US" dirty="0"/>
              <a:t>模块 </a:t>
            </a:r>
            <a:r>
              <a:rPr lang="en-US" altLang="zh-CN" dirty="0"/>
              <a:t>v3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用多层的小卷积核来替换大的卷积核，以减少计算量和参数量。</a:t>
            </a:r>
            <a:endParaRPr lang="en-US" altLang="zh-CN" dirty="0"/>
          </a:p>
          <a:p>
            <a:pPr lvl="1"/>
            <a:r>
              <a:rPr lang="zh-CN" altLang="en-US" dirty="0"/>
              <a:t>使用两层</a:t>
            </a:r>
            <a:r>
              <a:rPr lang="en-US" altLang="zh-CN" dirty="0"/>
              <a:t>3x3</a:t>
            </a:r>
            <a:r>
              <a:rPr lang="zh-CN" altLang="en-US" dirty="0"/>
              <a:t>的卷积来替换</a:t>
            </a:r>
            <a:r>
              <a:rPr lang="en-US" altLang="zh-CN" dirty="0"/>
              <a:t>v1</a:t>
            </a:r>
            <a:r>
              <a:rPr lang="zh-CN" altLang="en-US" dirty="0"/>
              <a:t>中的</a:t>
            </a:r>
            <a:r>
              <a:rPr lang="en-US" altLang="zh-CN" dirty="0"/>
              <a:t>5x5</a:t>
            </a:r>
            <a:r>
              <a:rPr lang="zh-CN" altLang="en-US" dirty="0"/>
              <a:t>的卷积</a:t>
            </a:r>
            <a:endParaRPr lang="en-US" altLang="zh-CN" dirty="0"/>
          </a:p>
          <a:p>
            <a:pPr lvl="1"/>
            <a:r>
              <a:rPr lang="zh-CN" altLang="en-US" dirty="0"/>
              <a:t>使用连续的</a:t>
            </a:r>
            <a:r>
              <a:rPr lang="en-US" altLang="zh-CN" dirty="0"/>
              <a:t>nx1</a:t>
            </a:r>
            <a:r>
              <a:rPr lang="zh-CN" altLang="en-US" dirty="0"/>
              <a:t>和</a:t>
            </a:r>
            <a:r>
              <a:rPr lang="en-US" altLang="zh-CN" dirty="0"/>
              <a:t>1xn</a:t>
            </a:r>
            <a:r>
              <a:rPr lang="zh-CN" altLang="en-US" dirty="0"/>
              <a:t>来替换</a:t>
            </a:r>
            <a:r>
              <a:rPr lang="en-US" altLang="zh-CN" dirty="0" err="1"/>
              <a:t>nxn</a:t>
            </a:r>
            <a:r>
              <a:rPr lang="zh-CN" altLang="en-US" dirty="0"/>
              <a:t>的卷积。</a:t>
            </a:r>
          </a:p>
        </p:txBody>
      </p:sp>
      <p:pic>
        <p:nvPicPr>
          <p:cNvPr id="1026" name="Picture 2" descr="这里写图片描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124201"/>
            <a:ext cx="3451225" cy="32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这里写图片描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182646"/>
            <a:ext cx="2816241" cy="367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39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残差网络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sz="2800" dirty="0"/>
              <a:t>残差网络（</a:t>
            </a:r>
            <a:r>
              <a:rPr lang="en-US" altLang="zh-CN" sz="2800" dirty="0"/>
              <a:t>Residual Network</a:t>
            </a:r>
            <a:r>
              <a:rPr lang="zh-CN" altLang="en-US" sz="2800" dirty="0"/>
              <a:t>，</a:t>
            </a:r>
            <a:r>
              <a:rPr lang="en-US" altLang="zh-CN" sz="2800" dirty="0" err="1"/>
              <a:t>ResNet</a:t>
            </a:r>
            <a:r>
              <a:rPr lang="zh-CN" altLang="en-US" sz="2800" dirty="0"/>
              <a:t>）是通过给非线性的卷积层增加</a:t>
            </a:r>
            <a:r>
              <a:rPr lang="zh-CN" altLang="en-US" sz="2800" dirty="0">
                <a:solidFill>
                  <a:srgbClr val="FF0000"/>
                </a:solidFill>
              </a:rPr>
              <a:t>直连边</a:t>
            </a:r>
            <a:r>
              <a:rPr lang="zh-CN" altLang="en-US" sz="2800" dirty="0"/>
              <a:t>的方式来提高信息的传播效率。</a:t>
            </a:r>
            <a:endParaRPr lang="en-US" altLang="zh-CN" sz="2800" dirty="0"/>
          </a:p>
          <a:p>
            <a:r>
              <a:rPr lang="zh-CN" altLang="en-US" sz="2800" dirty="0"/>
              <a:t>假设在一个深度网络中，我们期望一个非线性单元（可以为一层或多层的卷积层）</a:t>
            </a:r>
            <a:r>
              <a:rPr lang="en-US" altLang="zh-CN" sz="2800" dirty="0"/>
              <a:t>f(</a:t>
            </a:r>
            <a:r>
              <a:rPr lang="en-US" altLang="zh-CN" sz="2800" dirty="0" err="1"/>
              <a:t>x,θ</a:t>
            </a:r>
            <a:r>
              <a:rPr lang="en-US" altLang="zh-CN" sz="2800" dirty="0"/>
              <a:t>)</a:t>
            </a:r>
            <a:r>
              <a:rPr lang="zh-CN" altLang="en-US" sz="2800" dirty="0"/>
              <a:t>去逼近一个目标函数为</a:t>
            </a:r>
            <a:r>
              <a:rPr lang="en-US" altLang="zh-CN" sz="2800" dirty="0"/>
              <a:t>h(x)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r>
              <a:rPr lang="zh-CN" altLang="en-US" sz="2800" dirty="0"/>
              <a:t>将目标函数拆分成两部分：</a:t>
            </a:r>
            <a:r>
              <a:rPr lang="zh-CN" altLang="en-US" sz="2800" dirty="0">
                <a:solidFill>
                  <a:srgbClr val="FF0000"/>
                </a:solidFill>
              </a:rPr>
              <a:t>恒等函数</a:t>
            </a:r>
            <a:r>
              <a:rPr lang="zh-CN" altLang="en-US" sz="2800" dirty="0"/>
              <a:t>和</a:t>
            </a:r>
            <a:r>
              <a:rPr lang="zh-CN" altLang="en-US" sz="2800" dirty="0">
                <a:solidFill>
                  <a:srgbClr val="FF0000"/>
                </a:solidFill>
              </a:rPr>
              <a:t>残差函数</a:t>
            </a:r>
            <a:endParaRPr lang="zh-CN" altLang="en-US" sz="2800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4953000"/>
            <a:ext cx="3097067" cy="816450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633009"/>
            <a:ext cx="1006790" cy="425282"/>
          </a:xfrm>
          <a:prstGeom prst="rect">
            <a:avLst/>
          </a:prstGeom>
        </p:spPr>
      </p:pic>
      <p:cxnSp>
        <p:nvCxnSpPr>
          <p:cNvPr id="6" name="直接箭头连接符 5"/>
          <p:cNvCxnSpPr>
            <a:endCxn id="5" idx="1"/>
          </p:cNvCxnSpPr>
          <p:nvPr/>
        </p:nvCxnSpPr>
        <p:spPr>
          <a:xfrm>
            <a:off x="7225434" y="5633010"/>
            <a:ext cx="851766" cy="212641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058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ResNet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2015 ILSVRC winner </a:t>
            </a:r>
            <a:r>
              <a:rPr lang="zh-CN" altLang="en-US" dirty="0"/>
              <a:t>（</a:t>
            </a:r>
            <a:r>
              <a:rPr lang="en-US" altLang="zh-CN" dirty="0"/>
              <a:t>152</a:t>
            </a:r>
            <a:r>
              <a:rPr lang="zh-CN" altLang="en-US" dirty="0"/>
              <a:t>层）</a:t>
            </a:r>
            <a:endParaRPr lang="en-US" altLang="zh-CN" dirty="0"/>
          </a:p>
          <a:p>
            <a:pPr lvl="1"/>
            <a:r>
              <a:rPr lang="zh-CN" altLang="en-US" dirty="0"/>
              <a:t>错误率：</a:t>
            </a:r>
            <a:r>
              <a:rPr lang="en-US" altLang="zh-CN" dirty="0"/>
              <a:t>3.57%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667000"/>
            <a:ext cx="8548396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19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残差单元</a:t>
            </a:r>
          </a:p>
        </p:txBody>
      </p:sp>
      <p:pic>
        <p:nvPicPr>
          <p:cNvPr id="2050" name="Picture 2" descr="http://caffecn.cn/uploads/answer/20160126/fd0cbb9c88c7347e655456edf4549c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19" y="3390997"/>
            <a:ext cx="7966075" cy="28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63" y="228601"/>
            <a:ext cx="3013474" cy="30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CNN </a:t>
            </a:r>
            <a:r>
              <a:rPr lang="zh-CN" altLang="en-US" dirty="0"/>
              <a:t>可视化：滤波器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 err="1"/>
              <a:t>AlexNet</a:t>
            </a:r>
            <a:r>
              <a:rPr lang="zh-CN" altLang="en-US" dirty="0"/>
              <a:t>中的滤波器（</a:t>
            </a:r>
            <a:r>
              <a:rPr lang="en-US" altLang="zh-CN" dirty="0"/>
              <a:t>96 filters [11x11x3]</a:t>
            </a:r>
            <a:r>
              <a:rPr lang="zh-CN" altLang="en-US" dirty="0"/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656" y="2514600"/>
            <a:ext cx="7786688" cy="307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5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Ngram</a:t>
            </a:r>
            <a:r>
              <a:rPr lang="zh-CN" altLang="en-US" dirty="0"/>
              <a:t>特征与卷积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05000"/>
            <a:ext cx="7211786" cy="33202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61328" y="1794046"/>
            <a:ext cx="18473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5638800" y="548640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</a:rPr>
              <a:t>如何用卷积操作来实现？</a:t>
            </a:r>
          </a:p>
        </p:txBody>
      </p:sp>
    </p:spTree>
    <p:extLst>
      <p:ext uri="{BB962C8B-B14F-4D97-AF65-F5344CB8AC3E}">
        <p14:creationId xmlns:p14="http://schemas.microsoft.com/office/powerpoint/2010/main" val="21571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文本序列的卷积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590800"/>
            <a:ext cx="5089698" cy="360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1" y="2590800"/>
            <a:ext cx="508965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0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卷积神经网络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全连接网络</a:t>
            </a:r>
            <a:endParaRPr lang="en-US" altLang="zh-CN" dirty="0"/>
          </a:p>
          <a:p>
            <a:pPr lvl="1"/>
            <a:r>
              <a:rPr lang="zh-CN" altLang="en-US" dirty="0"/>
              <a:t>权重矩阵的参数非常多</a:t>
            </a:r>
            <a:endParaRPr lang="en-US" altLang="zh-CN" dirty="0"/>
          </a:p>
          <a:p>
            <a:r>
              <a:rPr lang="zh-CN" altLang="en-US" dirty="0"/>
              <a:t>卷积神经网络</a:t>
            </a:r>
            <a:endParaRPr lang="en-US" altLang="zh-CN" dirty="0"/>
          </a:p>
          <a:p>
            <a:pPr lvl="1"/>
            <a:r>
              <a:rPr lang="zh-CN" altLang="en-US" dirty="0"/>
              <a:t>生物学上局部感受野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卷积神经网络有两个结构上的特性：</a:t>
            </a:r>
          </a:p>
          <a:p>
            <a:pPr lvl="1"/>
            <a:r>
              <a:rPr lang="zh-CN" altLang="en-US" dirty="0"/>
              <a:t>局部连接</a:t>
            </a:r>
          </a:p>
          <a:p>
            <a:pPr lvl="1"/>
            <a:r>
              <a:rPr lang="zh-CN" altLang="en-US" dirty="0"/>
              <a:t>权重共享</a:t>
            </a:r>
          </a:p>
        </p:txBody>
      </p:sp>
    </p:spTree>
    <p:extLst>
      <p:ext uri="{BB962C8B-B14F-4D97-AF65-F5344CB8AC3E}">
        <p14:creationId xmlns:p14="http://schemas.microsoft.com/office/powerpoint/2010/main" val="4278599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基于卷积模型的句子表示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752601"/>
            <a:ext cx="7315200" cy="31457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67000" y="5507908"/>
            <a:ext cx="6172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3333B3"/>
                </a:solidFill>
                <a:latin typeface="+mj-ea"/>
                <a:ea typeface="+mj-ea"/>
              </a:rPr>
              <a:t>Y. Kim. </a:t>
            </a:r>
            <a:r>
              <a:rPr lang="en-US" altLang="zh-CN" sz="1100" dirty="0">
                <a:solidFill>
                  <a:srgbClr val="000000"/>
                </a:solidFill>
                <a:latin typeface="+mj-ea"/>
                <a:ea typeface="+mj-ea"/>
              </a:rPr>
              <a:t>“Convolutional neural networks for sentence classification”. </a:t>
            </a:r>
            <a:r>
              <a:rPr lang="en-US" altLang="zh-CN" sz="1100" dirty="0">
                <a:solidFill>
                  <a:srgbClr val="7B7BCE"/>
                </a:solidFill>
                <a:latin typeface="+mj-ea"/>
                <a:ea typeface="+mj-ea"/>
              </a:rPr>
              <a:t>In: </a:t>
            </a:r>
            <a:r>
              <a:rPr lang="en-US" altLang="zh-CN" sz="1100" i="1" dirty="0" err="1">
                <a:solidFill>
                  <a:srgbClr val="7B7BCE"/>
                </a:solidFill>
                <a:latin typeface="+mj-ea"/>
                <a:ea typeface="+mj-ea"/>
              </a:rPr>
              <a:t>arXiv</a:t>
            </a:r>
            <a:r>
              <a:rPr lang="en-US" altLang="zh-CN" sz="1100" i="1" dirty="0">
                <a:solidFill>
                  <a:srgbClr val="7B7BCE"/>
                </a:solidFill>
                <a:latin typeface="+mj-ea"/>
                <a:ea typeface="+mj-ea"/>
              </a:rPr>
              <a:t> preprint arXiv:1408.5882 </a:t>
            </a:r>
            <a:r>
              <a:rPr lang="en-US" altLang="zh-CN" sz="1100" dirty="0">
                <a:solidFill>
                  <a:srgbClr val="7B7BCE"/>
                </a:solidFill>
                <a:latin typeface="+mj-ea"/>
                <a:ea typeface="+mj-ea"/>
              </a:rPr>
              <a:t>(2014)</a:t>
            </a:r>
            <a:r>
              <a:rPr lang="en-US" altLang="zh-CN" sz="1100" dirty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zh-CN" altLang="en-US" sz="3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82740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文本序列的卷积模型</a:t>
            </a:r>
          </a:p>
        </p:txBody>
      </p:sp>
      <p:pic>
        <p:nvPicPr>
          <p:cNvPr id="16388" name="Picture 4" descr="C:\Users\zero\Desktop\讲习班\tensorflow\image\sentiment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81" y="2102206"/>
            <a:ext cx="4424737" cy="33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5401638" y="1712381"/>
            <a:ext cx="501485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072" dirty="0">
                <a:solidFill>
                  <a:schemeClr val="accent6"/>
                </a:solidFill>
              </a:rPr>
              <a:t>Filter</a:t>
            </a:r>
            <a:endParaRPr lang="zh-CN" altLang="en-US" sz="1072" dirty="0">
              <a:solidFill>
                <a:schemeClr val="accent6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011601" y="1715405"/>
            <a:ext cx="529345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072" dirty="0">
                <a:solidFill>
                  <a:schemeClr val="accent6"/>
                </a:solidFill>
              </a:rPr>
              <a:t>输入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221545" y="1715405"/>
            <a:ext cx="645971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072" dirty="0">
                <a:solidFill>
                  <a:schemeClr val="accent6"/>
                </a:solidFill>
              </a:rPr>
              <a:t>卷积层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6983241" y="1712381"/>
            <a:ext cx="756072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072" dirty="0">
                <a:solidFill>
                  <a:schemeClr val="accent6"/>
                </a:solidFill>
              </a:rPr>
              <a:t>Pooling</a:t>
            </a:r>
            <a:r>
              <a:rPr lang="zh-CN" altLang="en-US" sz="1072" dirty="0">
                <a:solidFill>
                  <a:schemeClr val="accent6"/>
                </a:solidFill>
              </a:rPr>
              <a:t>层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831907" y="1715405"/>
            <a:ext cx="578636" cy="270030"/>
          </a:xfrm>
          <a:prstGeom prst="roundRect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072" dirty="0">
                <a:solidFill>
                  <a:schemeClr val="accent6"/>
                </a:solidFill>
              </a:rPr>
              <a:t>输出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7311137" y="2040274"/>
            <a:ext cx="327893" cy="3489638"/>
          </a:xfrm>
          <a:prstGeom prst="roundRect">
            <a:avLst/>
          </a:prstGeom>
          <a:ln w="25400">
            <a:solidFill>
              <a:srgbClr val="00B0F0">
                <a:alpha val="6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sp>
        <p:nvSpPr>
          <p:cNvPr id="17" name="圆角矩形 16"/>
          <p:cNvSpPr/>
          <p:nvPr/>
        </p:nvSpPr>
        <p:spPr>
          <a:xfrm>
            <a:off x="7870484" y="2040275"/>
            <a:ext cx="327893" cy="3489638"/>
          </a:xfrm>
          <a:prstGeom prst="roundRect">
            <a:avLst/>
          </a:prstGeom>
          <a:ln w="25400">
            <a:solidFill>
              <a:srgbClr val="00B0F0">
                <a:alpha val="6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pic>
        <p:nvPicPr>
          <p:cNvPr id="18" name="Picture 2" descr="C:\Users\zero\Desktop\讲习班\tensorflow\image\m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68" y="2115372"/>
            <a:ext cx="2996229" cy="33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圆角矩形 5"/>
          <p:cNvSpPr/>
          <p:nvPr/>
        </p:nvSpPr>
        <p:spPr>
          <a:xfrm>
            <a:off x="5150896" y="2056369"/>
            <a:ext cx="1002968" cy="3471815"/>
          </a:xfrm>
          <a:prstGeom prst="roundRect">
            <a:avLst/>
          </a:prstGeom>
          <a:ln w="25400">
            <a:solidFill>
              <a:srgbClr val="00B0F0">
                <a:alpha val="5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sp>
        <p:nvSpPr>
          <p:cNvPr id="21" name="圆角矩形 18"/>
          <p:cNvSpPr/>
          <p:nvPr/>
        </p:nvSpPr>
        <p:spPr>
          <a:xfrm>
            <a:off x="3646443" y="2056369"/>
            <a:ext cx="1272998" cy="3489638"/>
          </a:xfrm>
          <a:prstGeom prst="roundRect">
            <a:avLst/>
          </a:prstGeom>
          <a:ln w="25400">
            <a:solidFill>
              <a:srgbClr val="00B0F0">
                <a:alpha val="6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  <p:sp>
        <p:nvSpPr>
          <p:cNvPr id="22" name="圆角矩形 14"/>
          <p:cNvSpPr/>
          <p:nvPr/>
        </p:nvSpPr>
        <p:spPr>
          <a:xfrm>
            <a:off x="6462471" y="2040274"/>
            <a:ext cx="327893" cy="3489638"/>
          </a:xfrm>
          <a:prstGeom prst="roundRect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965"/>
          </a:p>
        </p:txBody>
      </p:sp>
    </p:spTree>
    <p:extLst>
      <p:ext uri="{BB962C8B-B14F-4D97-AF65-F5344CB8AC3E}">
        <p14:creationId xmlns:p14="http://schemas.microsoft.com/office/powerpoint/2010/main" val="3483917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卷积的应用</a:t>
            </a:r>
          </a:p>
        </p:txBody>
      </p:sp>
    </p:spTree>
    <p:extLst>
      <p:ext uri="{BB962C8B-B14F-4D97-AF65-F5344CB8AC3E}">
        <p14:creationId xmlns:p14="http://schemas.microsoft.com/office/powerpoint/2010/main" val="2203349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AlphaGo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分布式系统：</a:t>
            </a:r>
            <a:r>
              <a:rPr lang="en-US" altLang="zh-CN" sz="2000" dirty="0"/>
              <a:t>1202 </a:t>
            </a:r>
            <a:r>
              <a:rPr lang="zh-CN" altLang="en-US" sz="2000" dirty="0"/>
              <a:t>个</a:t>
            </a:r>
            <a:r>
              <a:rPr lang="en-US" altLang="zh-CN" sz="2000" dirty="0"/>
              <a:t>CPU </a:t>
            </a:r>
            <a:r>
              <a:rPr lang="zh-CN" altLang="en-US" sz="2000" dirty="0"/>
              <a:t>和</a:t>
            </a:r>
            <a:r>
              <a:rPr lang="en-US" altLang="zh-CN" sz="2000" dirty="0"/>
              <a:t>176 </a:t>
            </a:r>
            <a:r>
              <a:rPr lang="zh-CN" altLang="en-US" sz="2000" dirty="0"/>
              <a:t>块</a:t>
            </a:r>
            <a:r>
              <a:rPr lang="en-US" altLang="zh-CN" sz="2000" dirty="0"/>
              <a:t>GPU</a:t>
            </a:r>
          </a:p>
          <a:p>
            <a:r>
              <a:rPr lang="zh-CN" altLang="en-US" sz="2000" dirty="0"/>
              <a:t>单机版：</a:t>
            </a:r>
            <a:r>
              <a:rPr lang="en-US" altLang="zh-CN" sz="2000" dirty="0"/>
              <a:t>48 </a:t>
            </a:r>
            <a:r>
              <a:rPr lang="zh-CN" altLang="en-US" sz="2000" dirty="0"/>
              <a:t>个</a:t>
            </a:r>
            <a:r>
              <a:rPr lang="en-US" altLang="zh-CN" sz="2000" dirty="0"/>
              <a:t>CPU </a:t>
            </a:r>
            <a:r>
              <a:rPr lang="zh-CN" altLang="en-US" sz="2000" dirty="0"/>
              <a:t>和</a:t>
            </a:r>
            <a:r>
              <a:rPr lang="en-US" altLang="zh-CN" sz="2000" dirty="0"/>
              <a:t>8 </a:t>
            </a:r>
            <a:r>
              <a:rPr lang="zh-CN" altLang="en-US" sz="2000" dirty="0"/>
              <a:t>块</a:t>
            </a:r>
            <a:r>
              <a:rPr lang="en-US" altLang="zh-CN" sz="2000" dirty="0"/>
              <a:t>GPU</a:t>
            </a:r>
          </a:p>
          <a:p>
            <a:r>
              <a:rPr lang="zh-CN" altLang="en-US" sz="2000" dirty="0"/>
              <a:t>走子速度：</a:t>
            </a:r>
            <a:r>
              <a:rPr lang="en-US" altLang="zh-CN" sz="2000" dirty="0"/>
              <a:t>3 </a:t>
            </a:r>
            <a:r>
              <a:rPr lang="zh-CN" altLang="en-US" sz="2000" dirty="0"/>
              <a:t>毫秒</a:t>
            </a:r>
            <a:r>
              <a:rPr lang="en-US" altLang="zh-CN" sz="2000" dirty="0"/>
              <a:t>-2 </a:t>
            </a:r>
            <a:r>
              <a:rPr lang="zh-CN" altLang="en-US" sz="2000" dirty="0"/>
              <a:t>微秒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438" y="1827112"/>
            <a:ext cx="9144000" cy="3429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1" y="33419"/>
            <a:ext cx="5747877" cy="17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5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A32DC-6A94-404E-A117-201A8D33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目标检测（</a:t>
            </a:r>
            <a:r>
              <a:rPr lang="en-US" altLang="zh-CN" dirty="0"/>
              <a:t>Object Detection</a:t>
            </a:r>
            <a:r>
              <a:rPr lang="zh-CN" altLang="en-US" dirty="0"/>
              <a:t>）</a:t>
            </a:r>
          </a:p>
        </p:txBody>
      </p:sp>
      <p:pic>
        <p:nvPicPr>
          <p:cNvPr id="1026" name="Picture 2" descr="Image result for Object Detection">
            <a:extLst>
              <a:ext uri="{FF2B5EF4-FFF2-40B4-BE49-F238E27FC236}">
                <a16:creationId xmlns:a16="http://schemas.microsoft.com/office/drawing/2014/main" id="{1D6AD1AA-B4F1-408D-835A-D43BB283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33489"/>
            <a:ext cx="73152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51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Mask RCNN</a:t>
            </a:r>
            <a:endParaRPr lang="zh-CN" altLang="en-US" dirty="0"/>
          </a:p>
        </p:txBody>
      </p:sp>
      <p:pic>
        <p:nvPicPr>
          <p:cNvPr id="6146" name="Picture 2" descr="https://pic1.zhimg.com/80/v2-a98a48e39a854e74c84b52c59cb8d5b4_h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1" y="1295401"/>
            <a:ext cx="602932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693" y="1311730"/>
            <a:ext cx="824865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OCR</a:t>
            </a:r>
            <a:endParaRPr lang="zh-CN" altLang="en-US" dirty="0"/>
          </a:p>
        </p:txBody>
      </p:sp>
      <p:pic>
        <p:nvPicPr>
          <p:cNvPr id="1026" name="Picture 2" descr="Image result for cnn wild text neural">
            <a:extLst>
              <a:ext uri="{FF2B5EF4-FFF2-40B4-BE49-F238E27FC236}">
                <a16:creationId xmlns:a16="http://schemas.microsoft.com/office/drawing/2014/main" id="{39F11B98-48AD-422D-A175-463E3E28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00200"/>
            <a:ext cx="73628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00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图像生成</a:t>
            </a:r>
          </a:p>
        </p:txBody>
      </p:sp>
      <p:pic>
        <p:nvPicPr>
          <p:cNvPr id="4098" name="Picture 2" descr="https://78.media.tumblr.com/7db78e74b338d718d0fc505b494de469/tumblr_o03o2hiSRm1qav3uso1_5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21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143000"/>
            <a:ext cx="7620000" cy="50673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Deep Dream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179" y="1143000"/>
            <a:ext cx="7630757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画风迁移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371600"/>
            <a:ext cx="653362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11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sz="2400" dirty="0"/>
              <a:t>卷积经常用在信号处理中，用于计算信号的延迟累积。</a:t>
            </a:r>
            <a:endParaRPr lang="en-US" altLang="zh-CN" sz="2400" dirty="0"/>
          </a:p>
          <a:p>
            <a:r>
              <a:rPr lang="zh-CN" altLang="en-US" sz="2400" dirty="0"/>
              <a:t>假设一个</a:t>
            </a:r>
            <a:r>
              <a:rPr lang="zh-CN" altLang="en-US" sz="2400" dirty="0">
                <a:solidFill>
                  <a:srgbClr val="FF0000"/>
                </a:solidFill>
              </a:rPr>
              <a:t>信号发生器</a:t>
            </a:r>
            <a:r>
              <a:rPr lang="zh-CN" altLang="en-US" sz="2400" dirty="0"/>
              <a:t>每个时刻</a:t>
            </a:r>
            <a:r>
              <a:rPr lang="en-US" altLang="zh-CN" sz="2400" dirty="0"/>
              <a:t>t</a:t>
            </a:r>
            <a:r>
              <a:rPr lang="zh-CN" altLang="en-US" sz="2400" dirty="0"/>
              <a:t>产生一个信号</a:t>
            </a:r>
            <a:r>
              <a:rPr lang="en-US" altLang="zh-CN" sz="2400" dirty="0" err="1"/>
              <a:t>x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，其信息的衰减率为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，即在</a:t>
            </a:r>
            <a:r>
              <a:rPr lang="en-US" altLang="zh-CN" sz="2400" dirty="0"/>
              <a:t>k−1</a:t>
            </a:r>
            <a:r>
              <a:rPr lang="zh-CN" altLang="en-US" sz="2400" dirty="0"/>
              <a:t>个时间步长后，信息为原来的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倍</a:t>
            </a:r>
            <a:endParaRPr lang="en-US" altLang="zh-CN" sz="2400" dirty="0"/>
          </a:p>
          <a:p>
            <a:pPr lvl="1"/>
            <a:r>
              <a:rPr lang="zh-CN" altLang="en-US" sz="2000" dirty="0"/>
              <a:t>假设</a:t>
            </a:r>
            <a:r>
              <a:rPr lang="en-US" altLang="zh-CN" sz="2000" dirty="0"/>
              <a:t>w</a:t>
            </a:r>
            <a:r>
              <a:rPr lang="en-US" altLang="zh-CN" sz="2000" baseline="-25000" dirty="0"/>
              <a:t>1</a:t>
            </a:r>
            <a:r>
              <a:rPr lang="en-US" altLang="zh-CN" sz="2000" dirty="0"/>
              <a:t> = 1,w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 = 1/2,w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 = 1/4</a:t>
            </a:r>
          </a:p>
          <a:p>
            <a:r>
              <a:rPr lang="zh-CN" altLang="en-US" sz="2400" dirty="0"/>
              <a:t>时刻</a:t>
            </a:r>
            <a:r>
              <a:rPr lang="en-US" altLang="zh-CN" sz="2400" dirty="0"/>
              <a:t>t</a:t>
            </a:r>
            <a:r>
              <a:rPr lang="zh-CN" altLang="en-US" sz="2400" dirty="0"/>
              <a:t>收到的信号</a:t>
            </a:r>
            <a:r>
              <a:rPr lang="en-US" altLang="zh-CN" sz="2400" dirty="0" err="1"/>
              <a:t>y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为当前时刻产生的信息和以前时刻延迟信息的叠加。</a:t>
            </a:r>
          </a:p>
        </p:txBody>
      </p:sp>
    </p:spTree>
    <p:extLst>
      <p:ext uri="{BB962C8B-B14F-4D97-AF65-F5344CB8AC3E}">
        <p14:creationId xmlns:p14="http://schemas.microsoft.com/office/powerpoint/2010/main" val="999454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对抗样本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47800"/>
            <a:ext cx="9144000" cy="454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37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76800" y="4038600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https://nndl.github.io/</a:t>
            </a:r>
          </a:p>
        </p:txBody>
      </p:sp>
    </p:spTree>
    <p:extLst>
      <p:ext uri="{BB962C8B-B14F-4D97-AF65-F5344CB8AC3E}">
        <p14:creationId xmlns:p14="http://schemas.microsoft.com/office/powerpoint/2010/main" val="178499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sz="2400" dirty="0"/>
              <a:t>卷积经常用在信号处理中，用于计算信号的延迟累积。</a:t>
            </a:r>
            <a:endParaRPr lang="en-US" altLang="zh-CN" sz="2400" dirty="0"/>
          </a:p>
          <a:p>
            <a:r>
              <a:rPr lang="zh-CN" altLang="en-US" sz="2400" dirty="0"/>
              <a:t>假设一个</a:t>
            </a:r>
            <a:r>
              <a:rPr lang="zh-CN" altLang="en-US" sz="2400" dirty="0">
                <a:solidFill>
                  <a:srgbClr val="FF0000"/>
                </a:solidFill>
              </a:rPr>
              <a:t>信号发生器</a:t>
            </a:r>
            <a:r>
              <a:rPr lang="zh-CN" altLang="en-US" sz="2400" dirty="0"/>
              <a:t>每个时刻</a:t>
            </a:r>
            <a:r>
              <a:rPr lang="en-US" altLang="zh-CN" sz="2400" dirty="0"/>
              <a:t>t</a:t>
            </a:r>
            <a:r>
              <a:rPr lang="zh-CN" altLang="en-US" sz="2400" dirty="0"/>
              <a:t>产生一个信号</a:t>
            </a:r>
            <a:r>
              <a:rPr lang="en-US" altLang="zh-CN" sz="2400" dirty="0" err="1"/>
              <a:t>x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，其信息的衰减率为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，即在</a:t>
            </a:r>
            <a:r>
              <a:rPr lang="en-US" altLang="zh-CN" sz="2400" dirty="0"/>
              <a:t>k−1</a:t>
            </a:r>
            <a:r>
              <a:rPr lang="zh-CN" altLang="en-US" sz="2400" dirty="0"/>
              <a:t>个时间步长后，信息为原来的</a:t>
            </a:r>
            <a:r>
              <a:rPr lang="en-US" altLang="zh-CN" sz="2400" dirty="0" err="1"/>
              <a:t>w</a:t>
            </a:r>
            <a:r>
              <a:rPr lang="en-US" altLang="zh-CN" sz="2400" baseline="-25000" dirty="0" err="1"/>
              <a:t>k</a:t>
            </a:r>
            <a:r>
              <a:rPr lang="en-US" altLang="zh-CN" sz="2400" dirty="0"/>
              <a:t> </a:t>
            </a:r>
            <a:r>
              <a:rPr lang="zh-CN" altLang="en-US" sz="2400" dirty="0"/>
              <a:t>倍</a:t>
            </a:r>
            <a:endParaRPr lang="en-US" altLang="zh-CN" sz="2400" dirty="0"/>
          </a:p>
          <a:p>
            <a:pPr lvl="1"/>
            <a:r>
              <a:rPr lang="zh-CN" altLang="en-US" sz="2000" dirty="0"/>
              <a:t>假设</a:t>
            </a:r>
            <a:r>
              <a:rPr lang="en-US" altLang="zh-CN" sz="2000" dirty="0"/>
              <a:t>w</a:t>
            </a:r>
            <a:r>
              <a:rPr lang="en-US" altLang="zh-CN" sz="2000" baseline="-25000" dirty="0"/>
              <a:t>1</a:t>
            </a:r>
            <a:r>
              <a:rPr lang="en-US" altLang="zh-CN" sz="2000" dirty="0"/>
              <a:t> = 1,w</a:t>
            </a:r>
            <a:r>
              <a:rPr lang="en-US" altLang="zh-CN" sz="2000" baseline="-25000" dirty="0"/>
              <a:t>2</a:t>
            </a:r>
            <a:r>
              <a:rPr lang="en-US" altLang="zh-CN" sz="2000" dirty="0"/>
              <a:t> = 1/2,w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 = 1/4</a:t>
            </a:r>
          </a:p>
          <a:p>
            <a:r>
              <a:rPr lang="zh-CN" altLang="en-US" sz="2400" dirty="0"/>
              <a:t>时刻</a:t>
            </a:r>
            <a:r>
              <a:rPr lang="en-US" altLang="zh-CN" sz="2400" dirty="0"/>
              <a:t>t</a:t>
            </a:r>
            <a:r>
              <a:rPr lang="zh-CN" altLang="en-US" sz="2400" dirty="0"/>
              <a:t>收到的信号</a:t>
            </a:r>
            <a:r>
              <a:rPr lang="en-US" altLang="zh-CN" sz="2400" dirty="0" err="1"/>
              <a:t>y</a:t>
            </a:r>
            <a:r>
              <a:rPr lang="en-US" altLang="zh-CN" sz="2400" baseline="-25000" dirty="0" err="1"/>
              <a:t>t</a:t>
            </a:r>
            <a:r>
              <a:rPr lang="en-US" altLang="zh-CN" sz="2400" dirty="0"/>
              <a:t> </a:t>
            </a:r>
            <a:r>
              <a:rPr lang="zh-CN" altLang="en-US" sz="2400" dirty="0"/>
              <a:t>为当前时刻产生的信息和以前时刻延迟信息的叠加</a:t>
            </a:r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57601"/>
            <a:ext cx="4038600" cy="171379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29000" y="584918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滤波器（filter）或卷积核（convolution kernel）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4876800" y="5105400"/>
            <a:ext cx="0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47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8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给定一个输入信号序列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和滤波器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altLang="zh-CN" b="0" dirty="0"/>
                  <a:t>,</a:t>
                </a:r>
                <a:r>
                  <a:rPr lang="zh-CN" altLang="en-US" dirty="0"/>
                  <a:t>卷积的输出为：</a:t>
                </a:r>
                <a:endParaRPr lang="en-US" altLang="zh-CN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内容占位符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037" t="-1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/>
          <p:cNvSpPr txBox="1"/>
          <p:nvPr/>
        </p:nvSpPr>
        <p:spPr>
          <a:xfrm>
            <a:off x="2047394" y="41148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Filter: [-1,0,1]</a:t>
            </a:r>
            <a:endParaRPr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39" y="3975432"/>
            <a:ext cx="4096322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卷积扩展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引入滤波器的</a:t>
            </a:r>
            <a:r>
              <a:rPr lang="zh-CN" altLang="en-US" dirty="0">
                <a:solidFill>
                  <a:srgbClr val="FF0000"/>
                </a:solidFill>
              </a:rPr>
              <a:t>滑动步长</a:t>
            </a:r>
            <a:r>
              <a:rPr lang="en-US" altLang="zh-CN" dirty="0">
                <a:solidFill>
                  <a:srgbClr val="FF0000"/>
                </a:solidFill>
              </a:rPr>
              <a:t>s</a:t>
            </a:r>
            <a:r>
              <a:rPr lang="zh-CN" altLang="en-US" dirty="0"/>
              <a:t>和</a:t>
            </a:r>
            <a:r>
              <a:rPr lang="zh-CN" altLang="en-US" dirty="0">
                <a:solidFill>
                  <a:srgbClr val="FF0000"/>
                </a:solidFill>
              </a:rPr>
              <a:t>零填充</a:t>
            </a:r>
            <a:r>
              <a:rPr lang="en-US" altLang="zh-CN" dirty="0">
                <a:solidFill>
                  <a:srgbClr val="FF0000"/>
                </a:solidFill>
              </a:rPr>
              <a:t>p</a:t>
            </a:r>
          </a:p>
          <a:p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07" y="1905000"/>
            <a:ext cx="563958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卷积类型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卷积的结果按输出长度不同可以分为三类：</a:t>
            </a:r>
          </a:p>
          <a:p>
            <a:pPr lvl="1"/>
            <a:r>
              <a:rPr lang="zh-CN" altLang="en-US" dirty="0">
                <a:solidFill>
                  <a:schemeClr val="accent2"/>
                </a:solidFill>
              </a:rPr>
              <a:t>窄卷积</a:t>
            </a:r>
            <a:r>
              <a:rPr lang="zh-CN" altLang="en-US" dirty="0"/>
              <a:t>：步长</a:t>
            </a:r>
            <a:r>
              <a:rPr lang="en-US" altLang="zh-CN" dirty="0"/>
              <a:t>s = 1</a:t>
            </a:r>
            <a:r>
              <a:rPr lang="zh-CN" altLang="en-US" dirty="0"/>
              <a:t>，两端不补零</a:t>
            </a:r>
            <a:r>
              <a:rPr lang="en-US" altLang="zh-CN" dirty="0"/>
              <a:t>p = 0</a:t>
            </a:r>
            <a:r>
              <a:rPr lang="zh-CN" altLang="en-US" dirty="0"/>
              <a:t>，卷积后输出长度为</a:t>
            </a:r>
            <a:r>
              <a:rPr lang="en-US" altLang="zh-CN" dirty="0"/>
              <a:t>n − m + 1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chemeClr val="accent2"/>
                </a:solidFill>
              </a:rPr>
              <a:t>宽卷积</a:t>
            </a:r>
            <a:r>
              <a:rPr lang="zh-CN" altLang="en-US" dirty="0"/>
              <a:t>：步长</a:t>
            </a:r>
            <a:r>
              <a:rPr lang="en-US" altLang="zh-CN" dirty="0"/>
              <a:t>s = 1</a:t>
            </a:r>
            <a:r>
              <a:rPr lang="zh-CN" altLang="en-US" dirty="0"/>
              <a:t>，两端补零</a:t>
            </a:r>
            <a:r>
              <a:rPr lang="en-US" altLang="zh-CN" dirty="0"/>
              <a:t>p = m − 1</a:t>
            </a:r>
            <a:r>
              <a:rPr lang="zh-CN" altLang="en-US" dirty="0"/>
              <a:t>，卷积后输出长度</a:t>
            </a:r>
            <a:r>
              <a:rPr lang="en-US" altLang="zh-CN" dirty="0"/>
              <a:t>n + m − 1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chemeClr val="accent2"/>
                </a:solidFill>
              </a:rPr>
              <a:t>等宽卷积</a:t>
            </a:r>
            <a:r>
              <a:rPr lang="zh-CN" altLang="en-US" dirty="0"/>
              <a:t>：步长</a:t>
            </a:r>
            <a:r>
              <a:rPr lang="en-US" altLang="zh-CN" dirty="0"/>
              <a:t>s = 1</a:t>
            </a:r>
            <a:r>
              <a:rPr lang="zh-CN" altLang="en-US" dirty="0"/>
              <a:t>，两端补零</a:t>
            </a:r>
            <a:r>
              <a:rPr lang="en-US" altLang="zh-CN" dirty="0"/>
              <a:t>p = (m − 1)/2</a:t>
            </a:r>
            <a:r>
              <a:rPr lang="zh-CN" altLang="en-US" dirty="0"/>
              <a:t>，卷积后输出长度</a:t>
            </a:r>
            <a:r>
              <a:rPr lang="en-US" altLang="zh-CN" dirty="0"/>
              <a:t>n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在早期的文献中，卷积一般默认为窄卷积。</a:t>
            </a:r>
            <a:endParaRPr lang="en-US" altLang="zh-CN" dirty="0"/>
          </a:p>
          <a:p>
            <a:pPr lvl="1"/>
            <a:r>
              <a:rPr lang="zh-CN" altLang="en-US" dirty="0"/>
              <a:t>而目前的文献中，卷积一般默认为等宽卷积。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01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qxp">
      <a:dk1>
        <a:srgbClr val="2A4A75"/>
      </a:dk1>
      <a:lt1>
        <a:sysClr val="window" lastClr="FFFFFF"/>
      </a:lt1>
      <a:dk2>
        <a:srgbClr val="2A4A75"/>
      </a:dk2>
      <a:lt2>
        <a:srgbClr val="DEF5FA"/>
      </a:lt2>
      <a:accent1>
        <a:srgbClr val="1C314E"/>
      </a:accent1>
      <a:accent2>
        <a:srgbClr val="EB641B"/>
      </a:accent2>
      <a:accent3>
        <a:srgbClr val="DA1F28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qxp">
      <a:majorFont>
        <a:latin typeface="Helvetica"/>
        <a:ea typeface="微软雅黑"/>
        <a:cs typeface=""/>
      </a:majorFont>
      <a:minorFont>
        <a:latin typeface="Helvetica"/>
        <a:ea typeface="华文楷体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17935</TotalTime>
  <Words>1867</Words>
  <Application>Microsoft Office PowerPoint</Application>
  <PresentationFormat>宽屏</PresentationFormat>
  <Paragraphs>212</Paragraphs>
  <Slides>51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4" baseType="lpstr">
      <vt:lpstr>Arial Unicode MS</vt:lpstr>
      <vt:lpstr>华文楷体</vt:lpstr>
      <vt:lpstr>华文细黑</vt:lpstr>
      <vt:lpstr>宋体</vt:lpstr>
      <vt:lpstr>微软雅黑</vt:lpstr>
      <vt:lpstr>Arial</vt:lpstr>
      <vt:lpstr>Calibri</vt:lpstr>
      <vt:lpstr>Cambria</vt:lpstr>
      <vt:lpstr>Cambria Math</vt:lpstr>
      <vt:lpstr>Helvetica</vt:lpstr>
      <vt:lpstr>Wingdings</vt:lpstr>
      <vt:lpstr>Wingdings 3</vt:lpstr>
      <vt:lpstr>Origin</vt:lpstr>
      <vt:lpstr>卷积神经网络</vt:lpstr>
      <vt:lpstr>全连接前馈神经网络</vt:lpstr>
      <vt:lpstr>卷积神经网络</vt:lpstr>
      <vt:lpstr>卷积神经网络</vt:lpstr>
      <vt:lpstr>卷积</vt:lpstr>
      <vt:lpstr>卷积</vt:lpstr>
      <vt:lpstr>卷积</vt:lpstr>
      <vt:lpstr>卷积扩展</vt:lpstr>
      <vt:lpstr>卷积类型</vt:lpstr>
      <vt:lpstr>两维卷积</vt:lpstr>
      <vt:lpstr>卷积作为特征提取器</vt:lpstr>
      <vt:lpstr>二维卷积</vt:lpstr>
      <vt:lpstr>互相关</vt:lpstr>
      <vt:lpstr>卷积神经网络</vt:lpstr>
      <vt:lpstr>多个卷积核</vt:lpstr>
      <vt:lpstr>卷积层</vt:lpstr>
      <vt:lpstr>卷积层的映射关系</vt:lpstr>
      <vt:lpstr>步长2 filter个数3 3*3 填充</vt:lpstr>
      <vt:lpstr>卷积层</vt:lpstr>
      <vt:lpstr>汇聚层</vt:lpstr>
      <vt:lpstr>卷积网络结构</vt:lpstr>
      <vt:lpstr>表示学习</vt:lpstr>
      <vt:lpstr>表示学习</vt:lpstr>
      <vt:lpstr>其它卷积种类</vt:lpstr>
      <vt:lpstr>转置卷积/微步卷积</vt:lpstr>
      <vt:lpstr>空洞卷积</vt:lpstr>
      <vt:lpstr>典型的卷积网络</vt:lpstr>
      <vt:lpstr>LeNet-5</vt:lpstr>
      <vt:lpstr>Large Scale Visual Recognition Challenge</vt:lpstr>
      <vt:lpstr>AlexNet</vt:lpstr>
      <vt:lpstr>Inception网络</vt:lpstr>
      <vt:lpstr>Inception模块 v1</vt:lpstr>
      <vt:lpstr>Inception模块 v3</vt:lpstr>
      <vt:lpstr>残差网络</vt:lpstr>
      <vt:lpstr>ResNet</vt:lpstr>
      <vt:lpstr>残差单元</vt:lpstr>
      <vt:lpstr>CNN 可视化：滤波器</vt:lpstr>
      <vt:lpstr>Ngram特征与卷积</vt:lpstr>
      <vt:lpstr>文本序列的卷积</vt:lpstr>
      <vt:lpstr>基于卷积模型的句子表示</vt:lpstr>
      <vt:lpstr>文本序列的卷积模型</vt:lpstr>
      <vt:lpstr>卷积的应用</vt:lpstr>
      <vt:lpstr>AlphaGo</vt:lpstr>
      <vt:lpstr>目标检测（Object Detection）</vt:lpstr>
      <vt:lpstr>Mask RCNN</vt:lpstr>
      <vt:lpstr>OCR</vt:lpstr>
      <vt:lpstr>图像生成</vt:lpstr>
      <vt:lpstr>Deep Dream</vt:lpstr>
      <vt:lpstr>画风迁移</vt:lpstr>
      <vt:lpstr>对抗样本</vt:lpstr>
      <vt:lpstr>PowerPoint 演示文稿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Qiu Xipeng</cp:lastModifiedBy>
  <cp:revision>1795</cp:revision>
  <dcterms:created xsi:type="dcterms:W3CDTF">2009-03-19T21:17:53Z</dcterms:created>
  <dcterms:modified xsi:type="dcterms:W3CDTF">2019-10-17T04:34:20Z</dcterms:modified>
</cp:coreProperties>
</file>