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9"/>
  </p:notesMasterIdLst>
  <p:sldIdLst>
    <p:sldId id="256" r:id="rId2"/>
    <p:sldId id="450" r:id="rId3"/>
    <p:sldId id="451" r:id="rId4"/>
    <p:sldId id="452" r:id="rId5"/>
    <p:sldId id="453" r:id="rId6"/>
    <p:sldId id="454" r:id="rId7"/>
    <p:sldId id="455" r:id="rId8"/>
    <p:sldId id="456" r:id="rId9"/>
    <p:sldId id="457" r:id="rId10"/>
    <p:sldId id="458" r:id="rId11"/>
    <p:sldId id="459" r:id="rId12"/>
    <p:sldId id="448" r:id="rId13"/>
    <p:sldId id="460" r:id="rId14"/>
    <p:sldId id="449" r:id="rId15"/>
    <p:sldId id="461" r:id="rId16"/>
    <p:sldId id="462" r:id="rId17"/>
    <p:sldId id="463" r:id="rId18"/>
    <p:sldId id="464" r:id="rId19"/>
    <p:sldId id="465" r:id="rId20"/>
    <p:sldId id="466" r:id="rId21"/>
    <p:sldId id="467" r:id="rId22"/>
    <p:sldId id="468" r:id="rId23"/>
    <p:sldId id="469" r:id="rId24"/>
    <p:sldId id="470" r:id="rId25"/>
    <p:sldId id="471" r:id="rId26"/>
    <p:sldId id="472" r:id="rId27"/>
    <p:sldId id="447"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默认节" id="{F7C6C2FB-27F1-4C54-84AD-CB6625FEB4C3}">
          <p14:sldIdLst>
            <p14:sldId id="256"/>
            <p14:sldId id="450"/>
            <p14:sldId id="451"/>
            <p14:sldId id="452"/>
            <p14:sldId id="453"/>
            <p14:sldId id="454"/>
            <p14:sldId id="455"/>
            <p14:sldId id="456"/>
            <p14:sldId id="457"/>
            <p14:sldId id="458"/>
            <p14:sldId id="459"/>
            <p14:sldId id="448"/>
            <p14:sldId id="460"/>
            <p14:sldId id="449"/>
            <p14:sldId id="461"/>
            <p14:sldId id="462"/>
            <p14:sldId id="463"/>
            <p14:sldId id="464"/>
            <p14:sldId id="465"/>
            <p14:sldId id="466"/>
            <p14:sldId id="467"/>
            <p14:sldId id="468"/>
            <p14:sldId id="469"/>
            <p14:sldId id="470"/>
            <p14:sldId id="471"/>
            <p14:sldId id="472"/>
            <p14:sldId id="44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9006" autoAdjust="0"/>
  </p:normalViewPr>
  <p:slideViewPr>
    <p:cSldViewPr>
      <p:cViewPr varScale="1">
        <p:scale>
          <a:sx n="99" d="100"/>
          <a:sy n="99" d="100"/>
        </p:scale>
        <p:origin x="1282" y="77"/>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83E5292-C197-4B29-8ABD-C7AEB5E0B154}" type="datetimeFigureOut">
              <a:rPr lang="en-US" altLang="zh-CN"/>
              <a:pPr>
                <a:defRPr/>
              </a:pPr>
              <a:t>11/14/2019</a:t>
            </a:fld>
            <a:endParaRPr lang="en-US" altLang="zh-C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C119E0-CEE4-4FF8-83B2-DC856A2C17CC}" type="slidenum">
              <a:rPr lang="en-US" altLang="zh-CN"/>
              <a:pPr>
                <a:defRPr/>
              </a:pPr>
              <a:t>‹#›</a:t>
            </a:fld>
            <a:endParaRPr lang="en-US" altLang="zh-CN"/>
          </a:p>
        </p:txBody>
      </p:sp>
    </p:spTree>
    <p:extLst>
      <p:ext uri="{BB962C8B-B14F-4D97-AF65-F5344CB8AC3E}">
        <p14:creationId xmlns:p14="http://schemas.microsoft.com/office/powerpoint/2010/main" val="644896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a:t>
            </a:fld>
            <a:endParaRPr lang="en-US" altLang="zh-CN"/>
          </a:p>
        </p:txBody>
      </p:sp>
    </p:spTree>
    <p:extLst>
      <p:ext uri="{BB962C8B-B14F-4D97-AF65-F5344CB8AC3E}">
        <p14:creationId xmlns:p14="http://schemas.microsoft.com/office/powerpoint/2010/main" val="90939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7</a:t>
            </a:fld>
            <a:endParaRPr lang="en-US" altLang="zh-CN"/>
          </a:p>
        </p:txBody>
      </p:sp>
    </p:spTree>
    <p:extLst>
      <p:ext uri="{BB962C8B-B14F-4D97-AF65-F5344CB8AC3E}">
        <p14:creationId xmlns:p14="http://schemas.microsoft.com/office/powerpoint/2010/main" val="3151530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除了超立方体的核函数之外，我们还可以选择更加平滑的核函数，比如高</a:t>
            </a:r>
          </a:p>
          <a:p>
            <a:r>
              <a:rPr lang="zh-CN" altLang="en-US" dirty="0"/>
              <a:t>斯核函数</a:t>
            </a:r>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25</a:t>
            </a:fld>
            <a:endParaRPr lang="en-US" altLang="zh-CN"/>
          </a:p>
        </p:txBody>
      </p:sp>
    </p:spTree>
    <p:extLst>
      <p:ext uri="{BB962C8B-B14F-4D97-AF65-F5344CB8AC3E}">
        <p14:creationId xmlns:p14="http://schemas.microsoft.com/office/powerpoint/2010/main" val="3000282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
          <p:cNvSpPr/>
          <p:nvPr/>
        </p:nvSpPr>
        <p:spPr>
          <a:xfrm>
            <a:off x="999067" y="2438403"/>
            <a:ext cx="9753600" cy="195619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5" name="Rectangle 11"/>
          <p:cNvSpPr/>
          <p:nvPr/>
        </p:nvSpPr>
        <p:spPr>
          <a:xfrm>
            <a:off x="304800" y="673896"/>
            <a:ext cx="7213600" cy="719623"/>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sz="3600">
              <a:solidFill>
                <a:srgbClr val="FFFFFF"/>
              </a:solidFill>
            </a:endParaRPr>
          </a:p>
        </p:txBody>
      </p:sp>
      <p:sp>
        <p:nvSpPr>
          <p:cNvPr id="6" name="Rectangle 14"/>
          <p:cNvSpPr/>
          <p:nvPr/>
        </p:nvSpPr>
        <p:spPr>
          <a:xfrm>
            <a:off x="999067" y="2438403"/>
            <a:ext cx="304800" cy="195619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7" name="Rectangle 15"/>
          <p:cNvSpPr/>
          <p:nvPr/>
        </p:nvSpPr>
        <p:spPr>
          <a:xfrm>
            <a:off x="359806" y="665099"/>
            <a:ext cx="187820" cy="73123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8" name="Title 7"/>
          <p:cNvSpPr>
            <a:spLocks noGrp="1"/>
          </p:cNvSpPr>
          <p:nvPr>
            <p:ph type="ctrTitle"/>
          </p:nvPr>
        </p:nvSpPr>
        <p:spPr>
          <a:xfrm>
            <a:off x="1418167" y="2676527"/>
            <a:ext cx="9144000" cy="1514475"/>
          </a:xfrm>
        </p:spPr>
        <p:txBody>
          <a:bodyPr anchor="ctr"/>
          <a:lstStyle>
            <a:lvl1pPr algn="ctr">
              <a:defRPr sz="3600">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9" name="Subtitle 8"/>
          <p:cNvSpPr>
            <a:spLocks noGrp="1"/>
          </p:cNvSpPr>
          <p:nvPr>
            <p:ph type="subTitle" idx="1"/>
          </p:nvPr>
        </p:nvSpPr>
        <p:spPr>
          <a:xfrm>
            <a:off x="563006" y="726666"/>
            <a:ext cx="6853796" cy="568735"/>
          </a:xfrm>
        </p:spPr>
        <p:txBody>
          <a:bodyPr anchor="ctr"/>
          <a:lstStyle>
            <a:lvl1pPr marL="0" indent="0" algn="ctr">
              <a:buNone/>
              <a:defRPr sz="2400">
                <a:solidFill>
                  <a:schemeClr val="tx2"/>
                </a:solidFill>
                <a:latin typeface="华文细黑" panose="02010600040101010101" pitchFamily="2" charset="-122"/>
                <a:ea typeface="华文细黑" panose="02010600040101010101" pitchFamily="2" charset="-122"/>
                <a:cs typeface="+mj-cs"/>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endParaRPr lang="en-US" dirty="0"/>
          </a:p>
        </p:txBody>
      </p:sp>
      <p:sp>
        <p:nvSpPr>
          <p:cNvPr id="25" name="Text Placeholder 24"/>
          <p:cNvSpPr>
            <a:spLocks noGrp="1"/>
          </p:cNvSpPr>
          <p:nvPr>
            <p:ph type="body" sz="quarter" idx="10"/>
          </p:nvPr>
        </p:nvSpPr>
        <p:spPr>
          <a:xfrm>
            <a:off x="2946402" y="4800600"/>
            <a:ext cx="6737351" cy="1600200"/>
          </a:xfrm>
        </p:spPr>
        <p:txBody>
          <a:bodyPr/>
          <a:lstStyle>
            <a:lvl1pPr marL="0" indent="0" algn="ctr">
              <a:buNone/>
              <a:defRPr sz="2400">
                <a:solidFill>
                  <a:schemeClr val="accent1">
                    <a:lumMod val="60000"/>
                    <a:lumOff val="40000"/>
                  </a:schemeClr>
                </a:solidFill>
                <a:latin typeface="+mn-ea"/>
                <a:ea typeface="+mn-ea"/>
              </a:defRPr>
            </a:lvl1pPr>
          </a:lstStyle>
          <a:p>
            <a:pPr lvl="0"/>
            <a:endParaRPr lang="zh-CN" altLang="en-US" dirty="0"/>
          </a:p>
        </p:txBody>
      </p:sp>
    </p:spTree>
    <p:extLst>
      <p:ext uri="{BB962C8B-B14F-4D97-AF65-F5344CB8AC3E}">
        <p14:creationId xmlns:p14="http://schemas.microsoft.com/office/powerpoint/2010/main" val="324672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sp>
        <p:nvSpPr>
          <p:cNvPr id="4" name="Rectangle 10"/>
          <p:cNvSpPr/>
          <p:nvPr/>
        </p:nvSpPr>
        <p:spPr>
          <a:xfrm>
            <a:off x="999067" y="2438403"/>
            <a:ext cx="9753600" cy="195619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6" name="Rectangle 14"/>
          <p:cNvSpPr/>
          <p:nvPr/>
        </p:nvSpPr>
        <p:spPr>
          <a:xfrm>
            <a:off x="999067" y="2438403"/>
            <a:ext cx="304800" cy="195619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8" name="Title 7"/>
          <p:cNvSpPr>
            <a:spLocks noGrp="1"/>
          </p:cNvSpPr>
          <p:nvPr>
            <p:ph type="ctrTitle"/>
          </p:nvPr>
        </p:nvSpPr>
        <p:spPr>
          <a:xfrm>
            <a:off x="1418167" y="2676527"/>
            <a:ext cx="9144000" cy="1514475"/>
          </a:xfrm>
        </p:spPr>
        <p:txBody>
          <a:bodyPr anchor="ctr"/>
          <a:lstStyle>
            <a:lvl1pPr algn="ctr">
              <a:defRPr sz="2800">
                <a:solidFill>
                  <a:schemeClr val="tx1"/>
                </a:solidFill>
                <a:latin typeface="微软雅黑" panose="020B0503020204020204" pitchFamily="34" charset="-122"/>
                <a:ea typeface="微软雅黑" panose="020B0503020204020204" pitchFamily="34" charset="-122"/>
              </a:defRPr>
            </a:lvl1pPr>
          </a:lstStyle>
          <a:p>
            <a:endParaRPr lang="en-US" dirty="0"/>
          </a:p>
        </p:txBody>
      </p:sp>
    </p:spTree>
    <p:extLst>
      <p:ext uri="{BB962C8B-B14F-4D97-AF65-F5344CB8AC3E}">
        <p14:creationId xmlns:p14="http://schemas.microsoft.com/office/powerpoint/2010/main" val="80208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dirty="0"/>
              <a:t>Click to edit Master title style</a:t>
            </a:r>
          </a:p>
        </p:txBody>
      </p:sp>
      <p:sp>
        <p:nvSpPr>
          <p:cNvPr id="8" name="Content Placeholder 7"/>
          <p:cNvSpPr>
            <a:spLocks noGrp="1"/>
          </p:cNvSpPr>
          <p:nvPr>
            <p:ph sz="quarter" idx="1"/>
          </p:nvPr>
        </p:nvSpPr>
        <p:spPr>
          <a:xfrm>
            <a:off x="609600" y="1219200"/>
            <a:ext cx="10972800" cy="4937760"/>
          </a:xfrm>
        </p:spPr>
        <p:txBody>
          <a:bodyPr/>
          <a:lstStyle>
            <a:lvl1pPr>
              <a:defRPr>
                <a:latin typeface="华文楷体" panose="02010600040101010101" pitchFamily="2" charset="-122"/>
                <a:ea typeface="华文楷体" panose="02010600040101010101" pitchFamily="2" charset="-122"/>
              </a:defRPr>
            </a:lvl1pPr>
            <a:lvl2pPr>
              <a:defRPr sz="2400">
                <a:latin typeface="华文楷体" panose="02010600040101010101" pitchFamily="2" charset="-122"/>
                <a:ea typeface="华文楷体" panose="02010600040101010101" pitchFamily="2" charset="-122"/>
              </a:defRPr>
            </a:lvl2pPr>
            <a:lvl3pPr>
              <a:defRPr sz="2400">
                <a:latin typeface="华文楷体" panose="02010600040101010101" pitchFamily="2" charset="-122"/>
                <a:ea typeface="华文楷体" panose="02010600040101010101" pitchFamily="2" charset="-122"/>
              </a:defRPr>
            </a:lvl3pPr>
            <a:lvl4pPr>
              <a:defRPr sz="1800">
                <a:latin typeface="华文楷体" panose="02010600040101010101" pitchFamily="2" charset="-122"/>
                <a:ea typeface="华文楷体" panose="02010600040101010101" pitchFamily="2" charset="-122"/>
              </a:defRPr>
            </a:lvl4pPr>
            <a:lvl5pPr>
              <a:defRPr sz="1600">
                <a:latin typeface="华文楷体" panose="02010600040101010101" pitchFamily="2" charset="-122"/>
                <a:ea typeface="华文楷体" panose="0201060004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95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ust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253125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lang="en-US" dirty="0"/>
              <a:t>Click to edit Master title style</a:t>
            </a:r>
          </a:p>
        </p:txBody>
      </p:sp>
      <p:sp>
        <p:nvSpPr>
          <p:cNvPr id="9" name="Content Placeholder 8"/>
          <p:cNvSpPr>
            <a:spLocks noGrp="1"/>
          </p:cNvSpPr>
          <p:nvPr>
            <p:ph sz="quarter" idx="1"/>
          </p:nvPr>
        </p:nvSpPr>
        <p:spPr>
          <a:xfrm>
            <a:off x="609600" y="1219200"/>
            <a:ext cx="5388864"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6176264" y="1216152"/>
            <a:ext cx="5388864"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718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Text_IM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lang="en-US" dirty="0"/>
              <a:t>Click to edit Master title style</a:t>
            </a:r>
          </a:p>
        </p:txBody>
      </p:sp>
      <p:sp>
        <p:nvSpPr>
          <p:cNvPr id="9" name="Content Placeholder 8"/>
          <p:cNvSpPr>
            <a:spLocks noGrp="1"/>
          </p:cNvSpPr>
          <p:nvPr>
            <p:ph sz="quarter" idx="1"/>
          </p:nvPr>
        </p:nvSpPr>
        <p:spPr>
          <a:xfrm>
            <a:off x="609600" y="1219200"/>
            <a:ext cx="629920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直接连接符 3"/>
          <p:cNvCxnSpPr/>
          <p:nvPr userDrawn="1"/>
        </p:nvCxnSpPr>
        <p:spPr>
          <a:xfrm>
            <a:off x="7112000" y="1219200"/>
            <a:ext cx="0" cy="49377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01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68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4" name="Rectangle 3"/>
          <p:cNvSpPr/>
          <p:nvPr userDrawn="1"/>
        </p:nvSpPr>
        <p:spPr>
          <a:xfrm>
            <a:off x="4876800" y="3048003"/>
            <a:ext cx="3048000" cy="646331"/>
          </a:xfrm>
          <a:prstGeom prst="rect">
            <a:avLst/>
          </a:prstGeom>
        </p:spPr>
        <p:txBody>
          <a:bodyPr wrap="square">
            <a:spAutoFit/>
          </a:bodyPr>
          <a:lstStyle/>
          <a:p>
            <a:r>
              <a:rPr lang="zh-CN" altLang="en-US" sz="3600" dirty="0">
                <a:latin typeface="华文楷体" panose="02010600040101010101" pitchFamily="2" charset="-122"/>
                <a:ea typeface="华文楷体" panose="02010600040101010101" pitchFamily="2" charset="-122"/>
              </a:rPr>
              <a:t>谢  谢</a:t>
            </a:r>
            <a:endParaRPr lang="en-US" altLang="zh-CN" sz="3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69808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0"/>
            <a:ext cx="10972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dirty="0"/>
              <a:t>Click to edit Master title style</a:t>
            </a:r>
          </a:p>
        </p:txBody>
      </p:sp>
      <p:sp>
        <p:nvSpPr>
          <p:cNvPr id="1027" name="Text Placeholder 12"/>
          <p:cNvSpPr>
            <a:spLocks noGrp="1"/>
          </p:cNvSpPr>
          <p:nvPr>
            <p:ph type="body" idx="1"/>
          </p:nvPr>
        </p:nvSpPr>
        <p:spPr bwMode="auto">
          <a:xfrm>
            <a:off x="609600" y="1219200"/>
            <a:ext cx="10972800" cy="4910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2" name="Straight Connector 28"/>
          <p:cNvSpPr>
            <a:spLocks noChangeShapeType="1"/>
          </p:cNvSpPr>
          <p:nvPr/>
        </p:nvSpPr>
        <p:spPr bwMode="auto">
          <a:xfrm>
            <a:off x="609600" y="1143000"/>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5" name="Straight Connector 27"/>
          <p:cNvSpPr>
            <a:spLocks noChangeShapeType="1"/>
          </p:cNvSpPr>
          <p:nvPr userDrawn="1"/>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sz="1400">
              <a:latin typeface="+mn-ea"/>
              <a:ea typeface="+mn-ea"/>
            </a:endParaRPr>
          </a:p>
        </p:txBody>
      </p:sp>
      <p:sp>
        <p:nvSpPr>
          <p:cNvPr id="16" name="Footer Placeholder 2"/>
          <p:cNvSpPr txBox="1">
            <a:spLocks/>
          </p:cNvSpPr>
          <p:nvPr userDrawn="1"/>
        </p:nvSpPr>
        <p:spPr>
          <a:xfrm>
            <a:off x="4064000" y="6362437"/>
            <a:ext cx="3962400" cy="365125"/>
          </a:xfrm>
          <a:prstGeom prst="rect">
            <a:avLst/>
          </a:prstGeom>
        </p:spPr>
        <p:txBody>
          <a:bodyPr vert="horz" wrap="square" lIns="68580" tIns="34290" rIns="68580" bIns="3429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2"/>
                </a:solidFill>
                <a:latin typeface="Cambria" panose="020405030504060302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altLang="zh-CN" sz="1400" dirty="0">
                <a:latin typeface="+mn-ea"/>
                <a:ea typeface="+mn-ea"/>
              </a:rPr>
              <a:t>《</a:t>
            </a:r>
            <a:r>
              <a:rPr lang="zh-CN" altLang="en-US" sz="1400" dirty="0">
                <a:latin typeface="+mn-ea"/>
                <a:ea typeface="+mn-ea"/>
              </a:rPr>
              <a:t>神经网络与深度学习</a:t>
            </a:r>
            <a:r>
              <a:rPr lang="en-US" altLang="zh-CN" sz="1400" dirty="0">
                <a:latin typeface="+mn-ea"/>
                <a:ea typeface="+mn-ea"/>
              </a:rPr>
              <a:t>》</a:t>
            </a:r>
            <a:endParaRPr lang="zh-CN" altLang="zh-CN" sz="1400" dirty="0">
              <a:latin typeface="+mn-ea"/>
              <a:ea typeface="+mn-ea"/>
            </a:endParaRPr>
          </a:p>
        </p:txBody>
      </p:sp>
      <p:sp>
        <p:nvSpPr>
          <p:cNvPr id="18" name="Rectangle 17"/>
          <p:cNvSpPr/>
          <p:nvPr userDrawn="1"/>
        </p:nvSpPr>
        <p:spPr>
          <a:xfrm>
            <a:off x="10972800" y="6362437"/>
            <a:ext cx="375424" cy="307777"/>
          </a:xfrm>
          <a:prstGeom prst="rect">
            <a:avLst/>
          </a:prstGeom>
        </p:spPr>
        <p:txBody>
          <a:bodyPr wrap="none">
            <a:spAutoFit/>
          </a:bodyPr>
          <a:lstStyle/>
          <a:p>
            <a:pPr>
              <a:defRPr/>
            </a:pPr>
            <a:fld id="{7A0AC270-0923-4589-A51D-6091E7C5371F}" type="slidenum">
              <a:rPr lang="zh-CN" altLang="en-US" sz="1400" kern="1200" smtClean="0">
                <a:solidFill>
                  <a:schemeClr val="tx2"/>
                </a:solidFill>
                <a:latin typeface="+mn-ea"/>
                <a:ea typeface="+mn-ea"/>
                <a:cs typeface="Arial" panose="020B0604020202020204" pitchFamily="34" charset="0"/>
              </a:rPr>
              <a:pPr>
                <a:defRPr/>
              </a:pPr>
              <a:t>‹#›</a:t>
            </a:fld>
            <a:endParaRPr lang="en-US" altLang="zh-CN" sz="1400" kern="1200" dirty="0">
              <a:solidFill>
                <a:schemeClr val="tx2"/>
              </a:solidFill>
              <a:latin typeface="+mn-ea"/>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23" r:id="rId1"/>
    <p:sldLayoutId id="2147483831" r:id="rId2"/>
    <p:sldLayoutId id="2147483824" r:id="rId3"/>
    <p:sldLayoutId id="2147483828" r:id="rId4"/>
    <p:sldLayoutId id="2147483826" r:id="rId5"/>
    <p:sldLayoutId id="2147483832" r:id="rId6"/>
    <p:sldLayoutId id="2147483830" r:id="rId7"/>
    <p:sldLayoutId id="2147483829" r:id="rId8"/>
  </p:sldLayoutIdLst>
  <p:hf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2700">
          <a:solidFill>
            <a:schemeClr val="tx2"/>
          </a:solidFill>
          <a:latin typeface="Calibri" panose="020F0502020204030204" pitchFamily="34" charset="0"/>
        </a:defRPr>
      </a:lvl2pPr>
      <a:lvl3pPr algn="l" rtl="0" eaLnBrk="0" fontAlgn="base" hangingPunct="0">
        <a:spcBef>
          <a:spcPct val="0"/>
        </a:spcBef>
        <a:spcAft>
          <a:spcPct val="0"/>
        </a:spcAft>
        <a:defRPr sz="2700">
          <a:solidFill>
            <a:schemeClr val="tx2"/>
          </a:solidFill>
          <a:latin typeface="Calibri" panose="020F0502020204030204" pitchFamily="34" charset="0"/>
        </a:defRPr>
      </a:lvl3pPr>
      <a:lvl4pPr algn="l" rtl="0" eaLnBrk="0" fontAlgn="base" hangingPunct="0">
        <a:spcBef>
          <a:spcPct val="0"/>
        </a:spcBef>
        <a:spcAft>
          <a:spcPct val="0"/>
        </a:spcAft>
        <a:defRPr sz="2700">
          <a:solidFill>
            <a:schemeClr val="tx2"/>
          </a:solidFill>
          <a:latin typeface="Calibri" panose="020F0502020204030204" pitchFamily="34" charset="0"/>
        </a:defRPr>
      </a:lvl4pPr>
      <a:lvl5pPr algn="l" rtl="0" eaLnBrk="0" fontAlgn="base" hangingPunct="0">
        <a:spcBef>
          <a:spcPct val="0"/>
        </a:spcBef>
        <a:spcAft>
          <a:spcPct val="0"/>
        </a:spcAft>
        <a:defRPr sz="2700">
          <a:solidFill>
            <a:schemeClr val="tx2"/>
          </a:solidFill>
          <a:latin typeface="Calibri" panose="020F0502020204030204" pitchFamily="34" charset="0"/>
        </a:defRPr>
      </a:lvl5pPr>
      <a:lvl6pPr marL="342900" algn="l" rtl="0" fontAlgn="base">
        <a:spcBef>
          <a:spcPct val="0"/>
        </a:spcBef>
        <a:spcAft>
          <a:spcPct val="0"/>
        </a:spcAft>
        <a:defRPr sz="2400">
          <a:solidFill>
            <a:schemeClr val="tx2"/>
          </a:solidFill>
          <a:latin typeface="Calibri" panose="020F0502020204030204" pitchFamily="34" charset="0"/>
        </a:defRPr>
      </a:lvl6pPr>
      <a:lvl7pPr marL="685800" algn="l" rtl="0" fontAlgn="base">
        <a:spcBef>
          <a:spcPct val="0"/>
        </a:spcBef>
        <a:spcAft>
          <a:spcPct val="0"/>
        </a:spcAft>
        <a:defRPr sz="2400">
          <a:solidFill>
            <a:schemeClr val="tx2"/>
          </a:solidFill>
          <a:latin typeface="Calibri" panose="020F0502020204030204" pitchFamily="34" charset="0"/>
        </a:defRPr>
      </a:lvl7pPr>
      <a:lvl8pPr marL="1028700" algn="l" rtl="0" fontAlgn="base">
        <a:spcBef>
          <a:spcPct val="0"/>
        </a:spcBef>
        <a:spcAft>
          <a:spcPct val="0"/>
        </a:spcAft>
        <a:defRPr sz="2400">
          <a:solidFill>
            <a:schemeClr val="tx2"/>
          </a:solidFill>
          <a:latin typeface="Calibri" panose="020F0502020204030204" pitchFamily="34" charset="0"/>
        </a:defRPr>
      </a:lvl8pPr>
      <a:lvl9pPr marL="1371600" algn="l" rtl="0" fontAlgn="base">
        <a:spcBef>
          <a:spcPct val="0"/>
        </a:spcBef>
        <a:spcAft>
          <a:spcPct val="0"/>
        </a:spcAft>
        <a:defRPr sz="2400">
          <a:solidFill>
            <a:schemeClr val="tx2"/>
          </a:solidFill>
          <a:latin typeface="Calibri" panose="020F0502020204030204" pitchFamily="34" charset="0"/>
        </a:defRPr>
      </a:lvl9pPr>
    </p:titleStyle>
    <p:bodyStyle>
      <a:lvl1pPr marL="204788" indent="-204788" algn="l" rtl="0" eaLnBrk="0" fontAlgn="base" hangingPunct="0">
        <a:spcBef>
          <a:spcPts val="450"/>
        </a:spcBef>
        <a:spcAft>
          <a:spcPct val="0"/>
        </a:spcAft>
        <a:buClr>
          <a:schemeClr val="accent1"/>
        </a:buClr>
        <a:buSzPct val="76000"/>
        <a:buFont typeface="Wingdings 3" panose="05040102010807070707" pitchFamily="18" charset="2"/>
        <a:buChar char=""/>
        <a:defRPr lang="en-US" altLang="zh-CN" sz="3200" kern="1200" dirty="0" smtClean="0">
          <a:solidFill>
            <a:schemeClr val="tx2"/>
          </a:solidFill>
          <a:latin typeface="+mn-ea"/>
          <a:ea typeface="+mn-ea"/>
          <a:cs typeface="Arial" panose="020B0604020202020204" pitchFamily="34" charset="0"/>
        </a:defRPr>
      </a:lvl1pPr>
      <a:lvl2pPr marL="410766" indent="-204788" algn="l" rtl="0" eaLnBrk="0" fontAlgn="base" hangingPunct="0">
        <a:spcBef>
          <a:spcPts val="375"/>
        </a:spcBef>
        <a:spcAft>
          <a:spcPct val="0"/>
        </a:spcAft>
        <a:buClr>
          <a:schemeClr val="accent2"/>
        </a:buClr>
        <a:buSzPct val="76000"/>
        <a:buFont typeface="Wingdings 3" panose="05040102010807070707" pitchFamily="18" charset="2"/>
        <a:buChar char=""/>
        <a:defRPr sz="2800" kern="1200">
          <a:solidFill>
            <a:schemeClr val="tx2"/>
          </a:solidFill>
          <a:latin typeface="华文楷体" panose="02010600040101010101" pitchFamily="2" charset="-122"/>
          <a:ea typeface="华文楷体" panose="02010600040101010101" pitchFamily="2" charset="-122"/>
          <a:cs typeface="+mn-cs"/>
        </a:defRPr>
      </a:lvl2pPr>
      <a:lvl3pPr marL="616744" indent="-171450" algn="l" rtl="0" eaLnBrk="0" fontAlgn="base" hangingPunct="0">
        <a:spcBef>
          <a:spcPts val="375"/>
        </a:spcBef>
        <a:spcAft>
          <a:spcPct val="0"/>
        </a:spcAft>
        <a:buClr>
          <a:srgbClr val="BCBCBC"/>
        </a:buClr>
        <a:buSzPct val="76000"/>
        <a:buFont typeface="Wingdings 3" panose="05040102010807070707" pitchFamily="18" charset="2"/>
        <a:buChar char=""/>
        <a:defRPr sz="2800" kern="1200">
          <a:solidFill>
            <a:schemeClr val="tx1"/>
          </a:solidFill>
          <a:latin typeface="华文楷体" panose="02010600040101010101" pitchFamily="2" charset="-122"/>
          <a:ea typeface="华文楷体" panose="02010600040101010101" pitchFamily="2" charset="-122"/>
          <a:cs typeface="+mn-cs"/>
        </a:defRPr>
      </a:lvl3pPr>
      <a:lvl4pPr marL="822722" indent="-171450" algn="l" rtl="0" eaLnBrk="0" fontAlgn="base" hangingPunct="0">
        <a:spcBef>
          <a:spcPts val="300"/>
        </a:spcBef>
        <a:spcAft>
          <a:spcPct val="0"/>
        </a:spcAft>
        <a:buClr>
          <a:srgbClr val="CF5716"/>
        </a:buClr>
        <a:buSzPct val="70000"/>
        <a:buFont typeface="Wingdings" panose="05000000000000000000" pitchFamily="2" charset="2"/>
        <a:buChar char=""/>
        <a:defRPr sz="2000" kern="1200">
          <a:solidFill>
            <a:schemeClr val="tx1"/>
          </a:solidFill>
          <a:latin typeface="华文楷体" panose="02010600040101010101" pitchFamily="2" charset="-122"/>
          <a:ea typeface="华文楷体" panose="02010600040101010101" pitchFamily="2" charset="-122"/>
          <a:cs typeface="+mn-cs"/>
        </a:defRPr>
      </a:lvl4pPr>
      <a:lvl5pPr marL="1028700" indent="-171450" algn="l" rtl="0" eaLnBrk="0" fontAlgn="base" hangingPunct="0">
        <a:spcBef>
          <a:spcPts val="225"/>
        </a:spcBef>
        <a:spcAft>
          <a:spcPct val="0"/>
        </a:spcAft>
        <a:buClr>
          <a:schemeClr val="accent2"/>
        </a:buClr>
        <a:buSzPct val="70000"/>
        <a:buFont typeface="Wingdings" panose="05000000000000000000" pitchFamily="2" charset="2"/>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ndl.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3.xml"/><Relationship Id="rId5" Type="http://schemas.openxmlformats.org/officeDocument/2006/relationships/image" Target="../media/image16.tmp"/><Relationship Id="rId4" Type="http://schemas.openxmlformats.org/officeDocument/2006/relationships/image" Target="../media/image15.tmp"/></Relationships>
</file>

<file path=ppt/slides/_rels/slide1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1.tmp"/></Relationships>
</file>

<file path=ppt/slides/_rels/slide2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3.xml"/><Relationship Id="rId4" Type="http://schemas.openxmlformats.org/officeDocument/2006/relationships/image" Target="../media/image24.tmp"/></Relationships>
</file>

<file path=ppt/slides/_rels/slide23.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7" Type="http://schemas.openxmlformats.org/officeDocument/2006/relationships/image" Target="../media/image11.tm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0.tmp"/><Relationship Id="rId5" Type="http://schemas.openxmlformats.org/officeDocument/2006/relationships/image" Target="../media/image9.tmp"/><Relationship Id="rId4" Type="http://schemas.openxmlformats.org/officeDocument/2006/relationships/image" Target="../media/image8.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zh-CN" altLang="en-US" dirty="0"/>
              <a:t>无监督学习</a:t>
            </a:r>
          </a:p>
        </p:txBody>
      </p:sp>
      <p:sp>
        <p:nvSpPr>
          <p:cNvPr id="6" name="副标题 5"/>
          <p:cNvSpPr>
            <a:spLocks noGrp="1"/>
          </p:cNvSpPr>
          <p:nvPr>
            <p:ph type="subTitle" idx="1"/>
          </p:nvPr>
        </p:nvSpPr>
        <p:spPr/>
        <p:txBody>
          <a:bodyPr/>
          <a:lstStyle/>
          <a:p>
            <a:r>
              <a:rPr lang="en-US" altLang="zh-CN" dirty="0"/>
              <a:t>《</a:t>
            </a:r>
            <a:r>
              <a:rPr lang="zh-CN" altLang="en-US" dirty="0"/>
              <a:t>神经网络与深度学习</a:t>
            </a:r>
            <a:r>
              <a:rPr lang="en-US" altLang="zh-CN" dirty="0"/>
              <a:t>》</a:t>
            </a:r>
            <a:endParaRPr lang="zh-CN" altLang="en-US" dirty="0"/>
          </a:p>
        </p:txBody>
      </p:sp>
      <p:sp>
        <p:nvSpPr>
          <p:cNvPr id="15" name="Text Placeholder 14"/>
          <p:cNvSpPr>
            <a:spLocks noGrp="1"/>
          </p:cNvSpPr>
          <p:nvPr>
            <p:ph type="body" sz="quarter" idx="10"/>
          </p:nvPr>
        </p:nvSpPr>
        <p:spPr/>
        <p:txBody>
          <a:bodyPr/>
          <a:lstStyle/>
          <a:p>
            <a:r>
              <a:rPr lang="en-US" altLang="zh-CN" dirty="0">
                <a:hlinkClick r:id="rId3"/>
              </a:rPr>
              <a:t>https://nndl.github.io/</a:t>
            </a:r>
            <a:endParaRPr lang="en-US" altLang="zh-CN" dirty="0"/>
          </a:p>
          <a:p>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DE70F9-F039-4B0B-98E9-3BB6763BC82D}"/>
              </a:ext>
            </a:extLst>
          </p:cNvPr>
          <p:cNvSpPr>
            <a:spLocks noGrp="1"/>
          </p:cNvSpPr>
          <p:nvPr>
            <p:ph type="title"/>
          </p:nvPr>
        </p:nvSpPr>
        <p:spPr/>
        <p:txBody>
          <a:bodyPr/>
          <a:lstStyle/>
          <a:p>
            <a:r>
              <a:rPr lang="zh-CN" altLang="en-US" dirty="0"/>
              <a:t>训练过程</a:t>
            </a:r>
          </a:p>
        </p:txBody>
      </p:sp>
      <p:sp>
        <p:nvSpPr>
          <p:cNvPr id="3" name="内容占位符 2">
            <a:extLst>
              <a:ext uri="{FF2B5EF4-FFF2-40B4-BE49-F238E27FC236}">
                <a16:creationId xmlns:a16="http://schemas.microsoft.com/office/drawing/2014/main" id="{932FC682-43A2-4307-AF9B-968FB337F2B3}"/>
              </a:ext>
            </a:extLst>
          </p:cNvPr>
          <p:cNvSpPr>
            <a:spLocks noGrp="1"/>
          </p:cNvSpPr>
          <p:nvPr>
            <p:ph sz="quarter" idx="1"/>
          </p:nvPr>
        </p:nvSpPr>
        <p:spPr/>
        <p:txBody>
          <a:bodyPr/>
          <a:lstStyle/>
          <a:p>
            <a:r>
              <a:rPr lang="zh-CN" altLang="en-US" dirty="0"/>
              <a:t>稀疏编码的训练过程一般用交替优化的方法进行。</a:t>
            </a:r>
          </a:p>
        </p:txBody>
      </p:sp>
      <p:pic>
        <p:nvPicPr>
          <p:cNvPr id="5" name="图片 4">
            <a:extLst>
              <a:ext uri="{FF2B5EF4-FFF2-40B4-BE49-F238E27FC236}">
                <a16:creationId xmlns:a16="http://schemas.microsoft.com/office/drawing/2014/main" id="{2B22DC15-6A0D-4F37-97AE-7012C372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590800"/>
            <a:ext cx="6443432" cy="2652882"/>
          </a:xfrm>
          <a:prstGeom prst="rect">
            <a:avLst/>
          </a:prstGeom>
        </p:spPr>
      </p:pic>
    </p:spTree>
    <p:extLst>
      <p:ext uri="{BB962C8B-B14F-4D97-AF65-F5344CB8AC3E}">
        <p14:creationId xmlns:p14="http://schemas.microsoft.com/office/powerpoint/2010/main" val="760508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0D8759-611D-46A5-90C7-6F6E7BCCD946}"/>
              </a:ext>
            </a:extLst>
          </p:cNvPr>
          <p:cNvSpPr>
            <a:spLocks noGrp="1"/>
          </p:cNvSpPr>
          <p:nvPr>
            <p:ph type="title"/>
          </p:nvPr>
        </p:nvSpPr>
        <p:spPr/>
        <p:txBody>
          <a:bodyPr/>
          <a:lstStyle/>
          <a:p>
            <a:r>
              <a:rPr lang="zh-CN" altLang="en-US" dirty="0"/>
              <a:t>稀疏编码的优点</a:t>
            </a:r>
          </a:p>
        </p:txBody>
      </p:sp>
      <p:sp>
        <p:nvSpPr>
          <p:cNvPr id="3" name="内容占位符 2">
            <a:extLst>
              <a:ext uri="{FF2B5EF4-FFF2-40B4-BE49-F238E27FC236}">
                <a16:creationId xmlns:a16="http://schemas.microsoft.com/office/drawing/2014/main" id="{90948273-4C00-4DFA-89B7-12FE0A8F785E}"/>
              </a:ext>
            </a:extLst>
          </p:cNvPr>
          <p:cNvSpPr>
            <a:spLocks noGrp="1"/>
          </p:cNvSpPr>
          <p:nvPr>
            <p:ph sz="quarter" idx="1"/>
          </p:nvPr>
        </p:nvSpPr>
        <p:spPr/>
        <p:txBody>
          <a:bodyPr/>
          <a:lstStyle/>
          <a:p>
            <a:r>
              <a:rPr lang="zh-CN" altLang="en-US" dirty="0"/>
              <a:t>计算量</a:t>
            </a:r>
            <a:endParaRPr lang="en-US" altLang="zh-CN" dirty="0"/>
          </a:p>
          <a:p>
            <a:pPr lvl="1"/>
            <a:r>
              <a:rPr lang="zh-CN" altLang="en-US" dirty="0"/>
              <a:t>稀疏性带来的最大好处就是可以极大地降低计算量。</a:t>
            </a:r>
          </a:p>
          <a:p>
            <a:r>
              <a:rPr lang="zh-CN" altLang="en-US" dirty="0"/>
              <a:t>可解释性</a:t>
            </a:r>
            <a:endParaRPr lang="en-US" altLang="zh-CN" dirty="0"/>
          </a:p>
          <a:p>
            <a:pPr lvl="1"/>
            <a:r>
              <a:rPr lang="zh-CN" altLang="en-US" dirty="0"/>
              <a:t>因为稀疏编码只有少数的非零元素，相当于将一个输入样本表示为少数几个相关的特征。这样我们可以更好地描述其特征，并易于理解。</a:t>
            </a:r>
          </a:p>
          <a:p>
            <a:r>
              <a:rPr lang="zh-CN" altLang="en-US" dirty="0"/>
              <a:t>特征选择</a:t>
            </a:r>
            <a:endParaRPr lang="en-US" altLang="zh-CN" dirty="0"/>
          </a:p>
          <a:p>
            <a:pPr lvl="1"/>
            <a:r>
              <a:rPr lang="zh-CN" altLang="en-US" dirty="0"/>
              <a:t>稀疏性带来的另外一个好处是可以实现特征的自动选择，只选择和输入样本相关的最少特征，从而可以更好地表示输入样本，降低噪声并减轻过拟合。</a:t>
            </a:r>
          </a:p>
        </p:txBody>
      </p:sp>
    </p:spTree>
    <p:extLst>
      <p:ext uri="{BB962C8B-B14F-4D97-AF65-F5344CB8AC3E}">
        <p14:creationId xmlns:p14="http://schemas.microsoft.com/office/powerpoint/2010/main" val="4016281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自编码器（</a:t>
            </a:r>
            <a:r>
              <a:rPr lang="en-US" altLang="zh-CN" dirty="0"/>
              <a:t> Auto-Encoder </a:t>
            </a:r>
            <a:r>
              <a:rPr lang="zh-CN" altLang="en-US" dirty="0"/>
              <a:t>）</a:t>
            </a:r>
          </a:p>
        </p:txBody>
      </p:sp>
      <p:sp>
        <p:nvSpPr>
          <p:cNvPr id="3" name="内容占位符 2"/>
          <p:cNvSpPr>
            <a:spLocks noGrp="1"/>
          </p:cNvSpPr>
          <p:nvPr>
            <p:ph sz="quarter" idx="1"/>
          </p:nvPr>
        </p:nvSpPr>
        <p:spPr/>
        <p:txBody>
          <a:bodyPr/>
          <a:lstStyle/>
          <a:p>
            <a:r>
              <a:rPr lang="zh-CN" altLang="en-US" dirty="0"/>
              <a:t>编码器（</a:t>
            </a:r>
            <a:r>
              <a:rPr lang="en-US" altLang="zh-CN" dirty="0"/>
              <a:t>Encoder</a:t>
            </a:r>
            <a:r>
              <a:rPr lang="zh-CN" altLang="en-US" dirty="0"/>
              <a:t>）</a:t>
            </a:r>
            <a:endParaRPr lang="en-US" altLang="zh-CN" dirty="0"/>
          </a:p>
          <a:p>
            <a:r>
              <a:rPr lang="zh-CN" altLang="en-US" dirty="0"/>
              <a:t>解码器（</a:t>
            </a:r>
            <a:r>
              <a:rPr lang="en-US" altLang="zh-CN" dirty="0"/>
              <a:t>Decoder</a:t>
            </a:r>
            <a:r>
              <a:rPr lang="zh-CN" altLang="en-US" dirty="0"/>
              <a:t>）</a:t>
            </a:r>
            <a:endParaRPr lang="en-US" altLang="zh-CN" dirty="0"/>
          </a:p>
          <a:p>
            <a:endParaRPr lang="en-US" altLang="zh-CN" dirty="0"/>
          </a:p>
          <a:p>
            <a:r>
              <a:rPr lang="zh-CN" altLang="en-US" dirty="0"/>
              <a:t>自编码器的学习目标是最小化重构错误：</a:t>
            </a:r>
          </a:p>
        </p:txBody>
      </p:sp>
      <p:pic>
        <p:nvPicPr>
          <p:cNvPr id="8" name="图片 7"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0317" y="3357478"/>
            <a:ext cx="3162741" cy="2972215"/>
          </a:xfrm>
          <a:prstGeom prst="rect">
            <a:avLst/>
          </a:prstGeom>
        </p:spPr>
      </p:pic>
      <p:pic>
        <p:nvPicPr>
          <p:cNvPr id="9" name="图片 8">
            <a:extLst>
              <a:ext uri="{FF2B5EF4-FFF2-40B4-BE49-F238E27FC236}">
                <a16:creationId xmlns:a16="http://schemas.microsoft.com/office/drawing/2014/main" id="{8BFAF1B4-B1A1-4A96-B7E7-7836EAF79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143000"/>
            <a:ext cx="1752600" cy="633470"/>
          </a:xfrm>
          <a:prstGeom prst="rect">
            <a:avLst/>
          </a:prstGeom>
        </p:spPr>
      </p:pic>
      <p:pic>
        <p:nvPicPr>
          <p:cNvPr id="11" name="图片 10">
            <a:extLst>
              <a:ext uri="{FF2B5EF4-FFF2-40B4-BE49-F238E27FC236}">
                <a16:creationId xmlns:a16="http://schemas.microsoft.com/office/drawing/2014/main" id="{42189FEF-3F61-43A2-AC0C-279BE6FD9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1672993"/>
            <a:ext cx="1905001" cy="529167"/>
          </a:xfrm>
          <a:prstGeom prst="rect">
            <a:avLst/>
          </a:prstGeom>
        </p:spPr>
      </p:pic>
      <p:pic>
        <p:nvPicPr>
          <p:cNvPr id="13" name="图片 12">
            <a:extLst>
              <a:ext uri="{FF2B5EF4-FFF2-40B4-BE49-F238E27FC236}">
                <a16:creationId xmlns:a16="http://schemas.microsoft.com/office/drawing/2014/main" id="{060F579C-CFD3-4957-B239-4162E88E4F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038600"/>
            <a:ext cx="3434662" cy="1752600"/>
          </a:xfrm>
          <a:prstGeom prst="rect">
            <a:avLst/>
          </a:prstGeom>
        </p:spPr>
      </p:pic>
    </p:spTree>
    <p:extLst>
      <p:ext uri="{BB962C8B-B14F-4D97-AF65-F5344CB8AC3E}">
        <p14:creationId xmlns:p14="http://schemas.microsoft.com/office/powerpoint/2010/main" val="3538347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CF966A-ADF3-48DE-8571-652F3C59A9A7}"/>
              </a:ext>
            </a:extLst>
          </p:cNvPr>
          <p:cNvSpPr>
            <a:spLocks noGrp="1"/>
          </p:cNvSpPr>
          <p:nvPr>
            <p:ph type="title"/>
          </p:nvPr>
        </p:nvSpPr>
        <p:spPr/>
        <p:txBody>
          <a:bodyPr/>
          <a:lstStyle/>
          <a:p>
            <a:r>
              <a:rPr lang="zh-CN" altLang="en-US" dirty="0"/>
              <a:t>稀疏自编码器</a:t>
            </a:r>
          </a:p>
        </p:txBody>
      </p:sp>
      <p:sp>
        <p:nvSpPr>
          <p:cNvPr id="3" name="内容占位符 2">
            <a:extLst>
              <a:ext uri="{FF2B5EF4-FFF2-40B4-BE49-F238E27FC236}">
                <a16:creationId xmlns:a16="http://schemas.microsoft.com/office/drawing/2014/main" id="{C5EC9A1C-A212-4C91-9A8C-1EBC6D8BBD20}"/>
              </a:ext>
            </a:extLst>
          </p:cNvPr>
          <p:cNvSpPr>
            <a:spLocks noGrp="1"/>
          </p:cNvSpPr>
          <p:nvPr>
            <p:ph sz="quarter" idx="1"/>
          </p:nvPr>
        </p:nvSpPr>
        <p:spPr/>
        <p:txBody>
          <a:bodyPr/>
          <a:lstStyle/>
          <a:p>
            <a:r>
              <a:rPr lang="zh-CN" altLang="en-US" dirty="0"/>
              <a:t>通过给自编码器中隐藏层单元</a:t>
            </a:r>
            <a:r>
              <a:rPr lang="en-US" altLang="zh-CN" dirty="0"/>
              <a:t>z</a:t>
            </a:r>
            <a:r>
              <a:rPr lang="zh-CN" altLang="en-US" dirty="0"/>
              <a:t>加上稀疏性限制，自编码器可以学习到数据中一些有用的结构。</a:t>
            </a:r>
          </a:p>
        </p:txBody>
      </p:sp>
      <p:pic>
        <p:nvPicPr>
          <p:cNvPr id="5" name="图片 4">
            <a:extLst>
              <a:ext uri="{FF2B5EF4-FFF2-40B4-BE49-F238E27FC236}">
                <a16:creationId xmlns:a16="http://schemas.microsoft.com/office/drawing/2014/main" id="{E942ED3D-5E16-46AF-8F35-40AA3DA80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1" y="2949556"/>
            <a:ext cx="5480195" cy="958889"/>
          </a:xfrm>
          <a:prstGeom prst="rect">
            <a:avLst/>
          </a:prstGeom>
        </p:spPr>
      </p:pic>
    </p:spTree>
    <p:extLst>
      <p:ext uri="{BB962C8B-B14F-4D97-AF65-F5344CB8AC3E}">
        <p14:creationId xmlns:p14="http://schemas.microsoft.com/office/powerpoint/2010/main" val="909291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降噪自编码器</a:t>
            </a:r>
          </a:p>
        </p:txBody>
      </p:sp>
      <mc:AlternateContent xmlns:mc="http://schemas.openxmlformats.org/markup-compatibility/2006" xmlns:a14="http://schemas.microsoft.com/office/drawing/2010/main">
        <mc:Choice Requires="a14">
          <p:sp>
            <p:nvSpPr>
              <p:cNvPr id="5" name="内容占位符 4">
                <a:extLst>
                  <a:ext uri="{FF2B5EF4-FFF2-40B4-BE49-F238E27FC236}">
                    <a16:creationId xmlns:a16="http://schemas.microsoft.com/office/drawing/2014/main" id="{2CDA7B4D-E994-46F9-B1E2-84EC519B1BC1}"/>
                  </a:ext>
                </a:extLst>
              </p:cNvPr>
              <p:cNvSpPr>
                <a:spLocks noGrp="1"/>
              </p:cNvSpPr>
              <p:nvPr>
                <p:ph sz="quarter" idx="1"/>
              </p:nvPr>
            </p:nvSpPr>
            <p:spPr/>
            <p:txBody>
              <a:bodyPr/>
              <a:lstStyle/>
              <a:p>
                <a:r>
                  <a:rPr lang="zh-CN" altLang="en-US" dirty="0"/>
                  <a:t>通过引入噪声来增加编码鲁棒性的自编码器</a:t>
                </a:r>
                <a:endParaRPr lang="en-US" altLang="zh-CN" dirty="0"/>
              </a:p>
              <a:p>
                <a:pPr lvl="1"/>
                <a:r>
                  <a:rPr lang="zh-CN" altLang="en-US" dirty="0"/>
                  <a:t>对于一个向量</a:t>
                </a:r>
                <a14:m>
                  <m:oMath xmlns:m="http://schemas.openxmlformats.org/officeDocument/2006/math">
                    <m:r>
                      <a:rPr lang="en-US" altLang="zh-CN" b="1" i="1" dirty="0" smtClean="0">
                        <a:latin typeface="Cambria Math" panose="02040503050406030204" pitchFamily="18" charset="0"/>
                      </a:rPr>
                      <m:t>𝒙</m:t>
                    </m:r>
                  </m:oMath>
                </a14:m>
                <a:r>
                  <a:rPr lang="zh-CN" altLang="en-US" dirty="0"/>
                  <a:t>，我们首先根据一个比例</a:t>
                </a:r>
                <a:r>
                  <a:rPr lang="en-US" altLang="zh-CN" dirty="0"/>
                  <a:t>µ</a:t>
                </a:r>
                <a:r>
                  <a:rPr lang="zh-CN" altLang="en-US" dirty="0"/>
                  <a:t>随机将</a:t>
                </a:r>
                <a14:m>
                  <m:oMath xmlns:m="http://schemas.openxmlformats.org/officeDocument/2006/math">
                    <m:r>
                      <a:rPr lang="en-US" altLang="zh-CN" b="1" i="1" dirty="0">
                        <a:latin typeface="Cambria Math" panose="02040503050406030204" pitchFamily="18" charset="0"/>
                      </a:rPr>
                      <m:t>𝒙</m:t>
                    </m:r>
                  </m:oMath>
                </a14:m>
                <a:r>
                  <a:rPr lang="zh-CN" altLang="en-US" dirty="0"/>
                  <a:t>的一些维度的值设置为</a:t>
                </a:r>
                <a:r>
                  <a:rPr lang="en-US" altLang="zh-CN" dirty="0"/>
                  <a:t>0</a:t>
                </a:r>
                <a:r>
                  <a:rPr lang="zh-CN" altLang="en-US" dirty="0"/>
                  <a:t>，得到一个被损坏的向量</a:t>
                </a:r>
                <a14:m>
                  <m:oMath xmlns:m="http://schemas.openxmlformats.org/officeDocument/2006/math">
                    <m:acc>
                      <m:accPr>
                        <m:chr m:val="̃"/>
                        <m:ctrlPr>
                          <a:rPr lang="en-US" altLang="zh-CN" i="1" dirty="0" smtClean="0">
                            <a:latin typeface="Cambria Math" panose="02040503050406030204" pitchFamily="18" charset="0"/>
                          </a:rPr>
                        </m:ctrlPr>
                      </m:accPr>
                      <m:e>
                        <m:r>
                          <a:rPr lang="en-US" altLang="zh-CN" b="1" i="1" dirty="0" smtClean="0">
                            <a:latin typeface="Cambria Math" panose="02040503050406030204" pitchFamily="18" charset="0"/>
                          </a:rPr>
                          <m:t>𝒙</m:t>
                        </m:r>
                      </m:e>
                    </m:acc>
                  </m:oMath>
                </a14:m>
                <a:r>
                  <a:rPr lang="zh-CN" altLang="en-US" dirty="0"/>
                  <a:t>。</a:t>
                </a:r>
                <a:endParaRPr lang="en-US" altLang="zh-CN" dirty="0"/>
              </a:p>
              <a:p>
                <a:pPr lvl="1"/>
                <a:r>
                  <a:rPr lang="zh-CN" altLang="en-US" dirty="0"/>
                  <a:t>然后将被损坏的向量</a:t>
                </a:r>
                <a14:m>
                  <m:oMath xmlns:m="http://schemas.openxmlformats.org/officeDocument/2006/math">
                    <m:acc>
                      <m:accPr>
                        <m:chr m:val="̃"/>
                        <m:ctrlPr>
                          <a:rPr lang="en-US" altLang="zh-CN" i="1" dirty="0">
                            <a:latin typeface="Cambria Math" panose="02040503050406030204" pitchFamily="18" charset="0"/>
                          </a:rPr>
                        </m:ctrlPr>
                      </m:accPr>
                      <m:e>
                        <m:r>
                          <a:rPr lang="en-US" altLang="zh-CN" b="1" i="1" dirty="0">
                            <a:latin typeface="Cambria Math" panose="02040503050406030204" pitchFamily="18" charset="0"/>
                          </a:rPr>
                          <m:t>𝒙</m:t>
                        </m:r>
                      </m:e>
                    </m:acc>
                  </m:oMath>
                </a14:m>
                <a:r>
                  <a:rPr lang="zh-CN" altLang="en-US" dirty="0"/>
                  <a:t>输入给自编码器得到编码</a:t>
                </a:r>
                <a14:m>
                  <m:oMath xmlns:m="http://schemas.openxmlformats.org/officeDocument/2006/math">
                    <m:r>
                      <a:rPr lang="en-US" altLang="zh-CN" b="1" i="1" dirty="0" smtClean="0">
                        <a:latin typeface="Cambria Math" panose="02040503050406030204" pitchFamily="18" charset="0"/>
                      </a:rPr>
                      <m:t>𝒛</m:t>
                    </m:r>
                  </m:oMath>
                </a14:m>
                <a:r>
                  <a:rPr lang="zh-CN" altLang="en-US" dirty="0"/>
                  <a:t>，并重构出原始的无损输入</a:t>
                </a:r>
                <a14:m>
                  <m:oMath xmlns:m="http://schemas.openxmlformats.org/officeDocument/2006/math">
                    <m:r>
                      <a:rPr lang="en-US" altLang="zh-CN" b="1" i="1" dirty="0">
                        <a:latin typeface="Cambria Math" panose="02040503050406030204" pitchFamily="18" charset="0"/>
                      </a:rPr>
                      <m:t>𝒙</m:t>
                    </m:r>
                    <m:r>
                      <a:rPr lang="en-US" altLang="zh-CN" b="1" i="1" dirty="0">
                        <a:latin typeface="Cambria Math" panose="02040503050406030204" pitchFamily="18" charset="0"/>
                      </a:rPr>
                      <m:t> </m:t>
                    </m:r>
                  </m:oMath>
                </a14:m>
                <a:r>
                  <a:rPr lang="zh-CN" altLang="en-US" dirty="0"/>
                  <a:t>。</a:t>
                </a:r>
              </a:p>
            </p:txBody>
          </p:sp>
        </mc:Choice>
        <mc:Fallback xmlns="">
          <p:sp>
            <p:nvSpPr>
              <p:cNvPr id="5" name="内容占位符 4">
                <a:extLst>
                  <a:ext uri="{FF2B5EF4-FFF2-40B4-BE49-F238E27FC236}">
                    <a16:creationId xmlns:a16="http://schemas.microsoft.com/office/drawing/2014/main" id="{2CDA7B4D-E994-46F9-B1E2-84EC519B1BC1}"/>
                  </a:ext>
                </a:extLst>
              </p:cNvPr>
              <p:cNvSpPr>
                <a:spLocks noGrp="1" noRot="1" noChangeAspect="1" noMove="1" noResize="1" noEditPoints="1" noAdjustHandles="1" noChangeArrowheads="1" noChangeShapeType="1" noTextEdit="1"/>
              </p:cNvSpPr>
              <p:nvPr>
                <p:ph sz="quarter" idx="1"/>
              </p:nvPr>
            </p:nvSpPr>
            <p:spPr>
              <a:blipFill>
                <a:blip r:embed="rId2"/>
                <a:stretch>
                  <a:fillRect l="-1037" t="-1728" r="-667"/>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E622F100-46D6-4044-B887-54EED4928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486210"/>
            <a:ext cx="5794540" cy="2746950"/>
          </a:xfrm>
          <a:prstGeom prst="rect">
            <a:avLst/>
          </a:prstGeom>
        </p:spPr>
      </p:pic>
    </p:spTree>
    <p:extLst>
      <p:ext uri="{BB962C8B-B14F-4D97-AF65-F5344CB8AC3E}">
        <p14:creationId xmlns:p14="http://schemas.microsoft.com/office/powerpoint/2010/main" val="287864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96D23D-D033-472E-A7DB-7ACE4953D5F8}"/>
              </a:ext>
            </a:extLst>
          </p:cNvPr>
          <p:cNvSpPr>
            <a:spLocks noGrp="1"/>
          </p:cNvSpPr>
          <p:nvPr>
            <p:ph type="ctrTitle"/>
          </p:nvPr>
        </p:nvSpPr>
        <p:spPr/>
        <p:txBody>
          <a:bodyPr/>
          <a:lstStyle/>
          <a:p>
            <a:r>
              <a:rPr lang="zh-CN" altLang="en-US" dirty="0"/>
              <a:t>概率密度估计</a:t>
            </a:r>
          </a:p>
        </p:txBody>
      </p:sp>
    </p:spTree>
    <p:extLst>
      <p:ext uri="{BB962C8B-B14F-4D97-AF65-F5344CB8AC3E}">
        <p14:creationId xmlns:p14="http://schemas.microsoft.com/office/powerpoint/2010/main" val="3168576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C33B7A-D24E-4877-A8E8-D669BCF18C9D}"/>
              </a:ext>
            </a:extLst>
          </p:cNvPr>
          <p:cNvSpPr>
            <a:spLocks noGrp="1"/>
          </p:cNvSpPr>
          <p:nvPr>
            <p:ph type="title"/>
          </p:nvPr>
        </p:nvSpPr>
        <p:spPr/>
        <p:txBody>
          <a:bodyPr/>
          <a:lstStyle/>
          <a:p>
            <a:r>
              <a:rPr lang="zh-CN" altLang="en-US" dirty="0"/>
              <a:t>密度估计</a:t>
            </a:r>
          </a:p>
        </p:txBody>
      </p:sp>
      <p:sp>
        <p:nvSpPr>
          <p:cNvPr id="3" name="内容占位符 2">
            <a:extLst>
              <a:ext uri="{FF2B5EF4-FFF2-40B4-BE49-F238E27FC236}">
                <a16:creationId xmlns:a16="http://schemas.microsoft.com/office/drawing/2014/main" id="{B1C94510-7DEF-4669-A125-350ED102B408}"/>
              </a:ext>
            </a:extLst>
          </p:cNvPr>
          <p:cNvSpPr>
            <a:spLocks noGrp="1"/>
          </p:cNvSpPr>
          <p:nvPr>
            <p:ph sz="quarter" idx="1"/>
          </p:nvPr>
        </p:nvSpPr>
        <p:spPr/>
        <p:txBody>
          <a:bodyPr/>
          <a:lstStyle/>
          <a:p>
            <a:r>
              <a:rPr lang="zh-CN" altLang="en-US" dirty="0"/>
              <a:t>密度估计方法可以分为两类</a:t>
            </a:r>
            <a:endParaRPr lang="en-US" altLang="zh-CN" dirty="0"/>
          </a:p>
          <a:p>
            <a:pPr lvl="1"/>
            <a:r>
              <a:rPr lang="zh-CN" altLang="en-US" dirty="0"/>
              <a:t>参数密度估计（</a:t>
            </a:r>
            <a:r>
              <a:rPr lang="en-US" altLang="zh-CN" dirty="0"/>
              <a:t>Parametric Density Estimation</a:t>
            </a:r>
            <a:r>
              <a:rPr lang="zh-CN" altLang="en-US" dirty="0"/>
              <a:t>）是根据先验知识假设随机变量服从某种分布，然后通过训练样本来估计分布的参数。</a:t>
            </a:r>
            <a:endParaRPr lang="en-US" altLang="zh-CN" dirty="0"/>
          </a:p>
          <a:p>
            <a:pPr lvl="1"/>
            <a:r>
              <a:rPr lang="zh-CN" altLang="en-US" dirty="0"/>
              <a:t>非参数密度估计（</a:t>
            </a:r>
            <a:r>
              <a:rPr lang="en-US" altLang="zh-CN" dirty="0"/>
              <a:t>Nonparametric Density Estimation</a:t>
            </a:r>
            <a:r>
              <a:rPr lang="zh-CN" altLang="en-US" dirty="0"/>
              <a:t>）是不假设数据服从某种分布，通过将样本空间划分为不同的区域并估计每个区域的概率来近似数据的概率密度函数。</a:t>
            </a:r>
          </a:p>
        </p:txBody>
      </p:sp>
    </p:spTree>
    <p:extLst>
      <p:ext uri="{BB962C8B-B14F-4D97-AF65-F5344CB8AC3E}">
        <p14:creationId xmlns:p14="http://schemas.microsoft.com/office/powerpoint/2010/main" val="258371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DEA2D00A-0F7E-4B36-A158-B55DBED608AC}"/>
              </a:ext>
            </a:extLst>
          </p:cNvPr>
          <p:cNvSpPr>
            <a:spLocks noGrp="1"/>
          </p:cNvSpPr>
          <p:nvPr>
            <p:ph type="title"/>
          </p:nvPr>
        </p:nvSpPr>
        <p:spPr/>
        <p:txBody>
          <a:bodyPr/>
          <a:lstStyle/>
          <a:p>
            <a:r>
              <a:rPr lang="zh-CN" altLang="en-US" dirty="0"/>
              <a:t>参数密度估计</a:t>
            </a:r>
          </a:p>
        </p:txBody>
      </p:sp>
      <mc:AlternateContent xmlns:mc="http://schemas.openxmlformats.org/markup-compatibility/2006" xmlns:a14="http://schemas.microsoft.com/office/drawing/2010/main">
        <mc:Choice Requires="a14">
          <p:sp>
            <p:nvSpPr>
              <p:cNvPr id="4" name="内容占位符 3">
                <a:extLst>
                  <a:ext uri="{FF2B5EF4-FFF2-40B4-BE49-F238E27FC236}">
                    <a16:creationId xmlns:a16="http://schemas.microsoft.com/office/drawing/2014/main" id="{DFC8CD3F-A95E-4B28-AE76-E813D2717F45}"/>
                  </a:ext>
                </a:extLst>
              </p:cNvPr>
              <p:cNvSpPr>
                <a:spLocks noGrp="1"/>
              </p:cNvSpPr>
              <p:nvPr>
                <p:ph sz="quarter" idx="1"/>
              </p:nvPr>
            </p:nvSpPr>
            <p:spPr/>
            <p:txBody>
              <a:bodyPr/>
              <a:lstStyle/>
              <a:p>
                <a:r>
                  <a:rPr lang="zh-CN" altLang="en-US" dirty="0"/>
                  <a:t>令</a:t>
                </a:r>
                <a14:m>
                  <m:oMath xmlns:m="http://schemas.openxmlformats.org/officeDocument/2006/math">
                    <m:r>
                      <a:rPr lang="en-US" altLang="zh-CN" i="1" dirty="0" smtClean="0">
                        <a:latin typeface="Cambria Math" panose="02040503050406030204" pitchFamily="18" charset="0"/>
                      </a:rPr>
                      <m:t>𝐷</m:t>
                    </m:r>
                    <m:r>
                      <a:rPr lang="en-US" altLang="zh-CN" i="1" dirty="0" smtClean="0">
                        <a:latin typeface="Cambria Math" panose="02040503050406030204" pitchFamily="18" charset="0"/>
                      </a:rPr>
                      <m:t>= </m:t>
                    </m:r>
                    <m:sSubSup>
                      <m:sSubSupPr>
                        <m:ctrlPr>
                          <a:rPr lang="en-US" altLang="zh-CN" b="0" i="1" dirty="0" smtClean="0">
                            <a:latin typeface="Cambria Math" panose="02040503050406030204" pitchFamily="18" charset="0"/>
                          </a:rPr>
                        </m:ctrlPr>
                      </m:sSubSupPr>
                      <m:e>
                        <m:d>
                          <m:dPr>
                            <m:begChr m:val="{"/>
                            <m:endChr m:val="}"/>
                            <m:ctrlPr>
                              <a:rPr lang="en-US" altLang="zh-CN" b="0" i="1" dirty="0" smtClean="0">
                                <a:latin typeface="Cambria Math" panose="02040503050406030204" pitchFamily="18" charset="0"/>
                              </a:rPr>
                            </m:ctrlPr>
                          </m:dPr>
                          <m:e>
                            <m:sSup>
                              <m:sSupPr>
                                <m:ctrlPr>
                                  <a:rPr lang="en-US" altLang="zh-CN" b="0" i="1" dirty="0" smtClean="0">
                                    <a:latin typeface="Cambria Math" panose="02040503050406030204" pitchFamily="18" charset="0"/>
                                  </a:rPr>
                                </m:ctrlPr>
                              </m:sSupPr>
                              <m:e>
                                <m:r>
                                  <a:rPr lang="en-US" altLang="zh-CN" b="1" i="1" dirty="0" smtClean="0">
                                    <a:latin typeface="Cambria Math" panose="02040503050406030204" pitchFamily="18" charset="0"/>
                                  </a:rPr>
                                  <m:t>𝒙</m:t>
                                </m:r>
                              </m:e>
                              <m:sup>
                                <m:d>
                                  <m:dPr>
                                    <m:ctrlPr>
                                      <a:rPr lang="en-US" altLang="zh-CN" i="1" dirty="0">
                                        <a:latin typeface="Cambria Math" panose="02040503050406030204" pitchFamily="18" charset="0"/>
                                      </a:rPr>
                                    </m:ctrlPr>
                                  </m:dPr>
                                  <m:e>
                                    <m:r>
                                      <a:rPr lang="en-US" altLang="zh-CN" i="1" dirty="0">
                                        <a:latin typeface="Cambria Math" panose="02040503050406030204" pitchFamily="18" charset="0"/>
                                      </a:rPr>
                                      <m:t>𝑛</m:t>
                                    </m:r>
                                  </m:e>
                                </m:d>
                              </m:sup>
                            </m:sSup>
                          </m:e>
                        </m:d>
                      </m:e>
                      <m:sub>
                        <m:r>
                          <a:rPr lang="en-US" altLang="zh-CN" i="1" dirty="0">
                            <a:latin typeface="Cambria Math" panose="02040503050406030204" pitchFamily="18" charset="0"/>
                          </a:rPr>
                          <m:t>𝑖</m:t>
                        </m:r>
                        <m:r>
                          <a:rPr lang="en-US" altLang="zh-CN" i="1" dirty="0">
                            <a:latin typeface="Cambria Math" panose="02040503050406030204" pitchFamily="18" charset="0"/>
                          </a:rPr>
                          <m:t>=1</m:t>
                        </m:r>
                      </m:sub>
                      <m:sup>
                        <m:r>
                          <a:rPr lang="en-US" altLang="zh-CN" i="1" dirty="0" smtClean="0">
                            <a:latin typeface="Cambria Math" panose="02040503050406030204" pitchFamily="18" charset="0"/>
                          </a:rPr>
                          <m:t>𝑁</m:t>
                        </m:r>
                      </m:sup>
                    </m:sSubSup>
                  </m:oMath>
                </a14:m>
                <a:r>
                  <a:rPr lang="en-US" altLang="zh-CN" dirty="0"/>
                  <a:t> </a:t>
                </a:r>
                <a:r>
                  <a:rPr lang="zh-CN" altLang="en-US" dirty="0"/>
                  <a:t>为从某个未知分布中独立抽取的</a:t>
                </a:r>
                <a14:m>
                  <m:oMath xmlns:m="http://schemas.openxmlformats.org/officeDocument/2006/math">
                    <m:r>
                      <a:rPr lang="en-US" altLang="zh-CN" i="1" dirty="0" smtClean="0">
                        <a:latin typeface="Cambria Math" panose="02040503050406030204" pitchFamily="18" charset="0"/>
                      </a:rPr>
                      <m:t>𝑁</m:t>
                    </m:r>
                  </m:oMath>
                </a14:m>
                <a:r>
                  <a:rPr lang="en-US" altLang="zh-CN" dirty="0"/>
                  <a:t> </a:t>
                </a:r>
                <a:r>
                  <a:rPr lang="zh-CN" altLang="en-US" dirty="0"/>
                  <a:t>个训练样本，假设这些样本服从一个概率分布函数</a:t>
                </a:r>
                <a14:m>
                  <m:oMath xmlns:m="http://schemas.openxmlformats.org/officeDocument/2006/math">
                    <m:r>
                      <a:rPr lang="en-US" altLang="zh-CN" i="1" dirty="0" smtClean="0">
                        <a:latin typeface="Cambria Math" panose="02040503050406030204" pitchFamily="18" charset="0"/>
                      </a:rPr>
                      <m:t>𝑝</m:t>
                    </m:r>
                    <m:r>
                      <a:rPr lang="en-US" altLang="zh-CN" i="1" dirty="0" smtClean="0">
                        <a:latin typeface="Cambria Math" panose="02040503050406030204" pitchFamily="18" charset="0"/>
                      </a:rPr>
                      <m:t>(</m:t>
                    </m:r>
                    <m:r>
                      <a:rPr lang="en-US" altLang="zh-CN" b="1" i="1" dirty="0" err="1">
                        <a:latin typeface="Cambria Math" panose="02040503050406030204" pitchFamily="18" charset="0"/>
                      </a:rPr>
                      <m:t>𝒙</m:t>
                    </m:r>
                    <m:r>
                      <a:rPr lang="en-US" altLang="zh-CN" i="1" dirty="0" err="1">
                        <a:latin typeface="Cambria Math" panose="02040503050406030204" pitchFamily="18" charset="0"/>
                      </a:rPr>
                      <m:t>|</m:t>
                    </m:r>
                    <m:r>
                      <a:rPr lang="en-US" altLang="zh-CN" i="1" dirty="0" err="1">
                        <a:latin typeface="Cambria Math" panose="02040503050406030204" pitchFamily="18" charset="0"/>
                      </a:rPr>
                      <m:t>𝜃</m:t>
                    </m:r>
                    <m:r>
                      <a:rPr lang="en-US" altLang="zh-CN" i="1" dirty="0">
                        <a:latin typeface="Cambria Math" panose="02040503050406030204" pitchFamily="18" charset="0"/>
                      </a:rPr>
                      <m:t>)</m:t>
                    </m:r>
                  </m:oMath>
                </a14:m>
                <a:r>
                  <a:rPr lang="zh-CN" altLang="en-US" dirty="0"/>
                  <a:t>，其对数似然函数为</a:t>
                </a:r>
                <a:endParaRPr lang="en-US" altLang="zh-CN" dirty="0"/>
              </a:p>
              <a:p>
                <a:endParaRPr lang="en-US" altLang="zh-CN" dirty="0"/>
              </a:p>
              <a:p>
                <a:endParaRPr lang="en-US" altLang="zh-CN" dirty="0"/>
              </a:p>
              <a:p>
                <a:endParaRPr lang="en-US" altLang="zh-CN" dirty="0"/>
              </a:p>
              <a:p>
                <a:r>
                  <a:rPr lang="zh-CN" altLang="en-US" dirty="0"/>
                  <a:t>如何计算</a:t>
                </a:r>
                <a14:m>
                  <m:oMath xmlns:m="http://schemas.openxmlformats.org/officeDocument/2006/math">
                    <m:r>
                      <a:rPr lang="en-US" altLang="zh-CN" i="1" dirty="0">
                        <a:latin typeface="Cambria Math" panose="02040503050406030204" pitchFamily="18" charset="0"/>
                      </a:rPr>
                      <m:t>𝜃</m:t>
                    </m:r>
                  </m:oMath>
                </a14:m>
                <a:r>
                  <a:rPr lang="en-US" altLang="zh-CN" dirty="0"/>
                  <a:t>?</a:t>
                </a:r>
              </a:p>
              <a:p>
                <a:pPr lvl="1"/>
                <a:r>
                  <a:rPr lang="zh-CN" altLang="en-US" dirty="0"/>
                  <a:t>最大似然估计</a:t>
                </a:r>
              </a:p>
            </p:txBody>
          </p:sp>
        </mc:Choice>
        <mc:Fallback xmlns="">
          <p:sp>
            <p:nvSpPr>
              <p:cNvPr id="4" name="内容占位符 3">
                <a:extLst>
                  <a:ext uri="{FF2B5EF4-FFF2-40B4-BE49-F238E27FC236}">
                    <a16:creationId xmlns:a16="http://schemas.microsoft.com/office/drawing/2014/main" id="{DFC8CD3F-A95E-4B28-AE76-E813D2717F45}"/>
                  </a:ext>
                </a:extLst>
              </p:cNvPr>
              <p:cNvSpPr>
                <a:spLocks noGrp="1" noRot="1" noChangeAspect="1" noMove="1" noResize="1" noEditPoints="1" noAdjustHandles="1" noChangeArrowheads="1" noChangeShapeType="1" noTextEdit="1"/>
              </p:cNvSpPr>
              <p:nvPr>
                <p:ph sz="quarter" idx="1"/>
              </p:nvPr>
            </p:nvSpPr>
            <p:spPr>
              <a:blipFill>
                <a:blip r:embed="rId2"/>
                <a:stretch>
                  <a:fillRect l="-1037" r="-1852"/>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9628E6A7-070A-4BEE-B084-F486D60C6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1" y="3352800"/>
            <a:ext cx="3181457" cy="949586"/>
          </a:xfrm>
          <a:prstGeom prst="rect">
            <a:avLst/>
          </a:prstGeom>
        </p:spPr>
      </p:pic>
    </p:spTree>
    <p:extLst>
      <p:ext uri="{BB962C8B-B14F-4D97-AF65-F5344CB8AC3E}">
        <p14:creationId xmlns:p14="http://schemas.microsoft.com/office/powerpoint/2010/main" val="8971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DEADFC-5006-474C-B043-F434D4ED93B8}"/>
              </a:ext>
            </a:extLst>
          </p:cNvPr>
          <p:cNvSpPr>
            <a:spLocks noGrp="1"/>
          </p:cNvSpPr>
          <p:nvPr>
            <p:ph type="title"/>
          </p:nvPr>
        </p:nvSpPr>
        <p:spPr/>
        <p:txBody>
          <a:bodyPr/>
          <a:lstStyle/>
          <a:p>
            <a:r>
              <a:rPr lang="zh-CN" altLang="en-US" dirty="0"/>
              <a:t>参数密度估计一般存在以下问题</a:t>
            </a:r>
          </a:p>
        </p:txBody>
      </p:sp>
      <p:sp>
        <p:nvSpPr>
          <p:cNvPr id="3" name="内容占位符 2">
            <a:extLst>
              <a:ext uri="{FF2B5EF4-FFF2-40B4-BE49-F238E27FC236}">
                <a16:creationId xmlns:a16="http://schemas.microsoft.com/office/drawing/2014/main" id="{7767D147-B88E-431D-95D8-EB2371919B82}"/>
              </a:ext>
            </a:extLst>
          </p:cNvPr>
          <p:cNvSpPr>
            <a:spLocks noGrp="1"/>
          </p:cNvSpPr>
          <p:nvPr>
            <p:ph sz="quarter" idx="1"/>
          </p:nvPr>
        </p:nvSpPr>
        <p:spPr/>
        <p:txBody>
          <a:bodyPr/>
          <a:lstStyle/>
          <a:p>
            <a:r>
              <a:rPr lang="zh-CN" altLang="en-US" dirty="0"/>
              <a:t>模型选择问题</a:t>
            </a:r>
            <a:endParaRPr lang="en-US" altLang="zh-CN" dirty="0"/>
          </a:p>
          <a:p>
            <a:pPr lvl="1"/>
            <a:r>
              <a:rPr lang="zh-CN" altLang="en-US" dirty="0"/>
              <a:t>如何选择数据分布的密度函数？</a:t>
            </a:r>
            <a:endParaRPr lang="en-US" altLang="zh-CN" dirty="0"/>
          </a:p>
          <a:p>
            <a:pPr lvl="1"/>
            <a:r>
              <a:rPr lang="zh-CN" altLang="en-US" dirty="0"/>
              <a:t>实际数据的分布往往是非常复杂的，而不是简单的正态分布或多项分布。</a:t>
            </a:r>
            <a:endParaRPr lang="en-US" altLang="zh-CN" dirty="0"/>
          </a:p>
          <a:p>
            <a:r>
              <a:rPr lang="zh-CN" altLang="en-US" dirty="0"/>
              <a:t>不可观测变量问题</a:t>
            </a:r>
            <a:endParaRPr lang="en-US" altLang="zh-CN" dirty="0"/>
          </a:p>
          <a:p>
            <a:pPr lvl="1"/>
            <a:r>
              <a:rPr lang="zh-CN" altLang="en-US" dirty="0"/>
              <a:t>即我们用来训练的样本只包含部分的可观测变量，还有一些非常关键的变量是无法观测的，这导致我们很难准确估计数据的真实分布。</a:t>
            </a:r>
            <a:endParaRPr lang="en-US" altLang="zh-CN" dirty="0"/>
          </a:p>
          <a:p>
            <a:r>
              <a:rPr lang="zh-CN" altLang="en-US" dirty="0"/>
              <a:t>维度灾难问题</a:t>
            </a:r>
            <a:endParaRPr lang="en-US" altLang="zh-CN" dirty="0"/>
          </a:p>
          <a:p>
            <a:pPr lvl="1"/>
            <a:r>
              <a:rPr lang="zh-CN" altLang="en-US" dirty="0"/>
              <a:t>高维数据的参数估计十分困难</a:t>
            </a:r>
            <a:endParaRPr lang="en-US" altLang="zh-CN" dirty="0"/>
          </a:p>
          <a:p>
            <a:pPr lvl="1"/>
            <a:r>
              <a:rPr lang="zh-CN" altLang="en-US" dirty="0"/>
              <a:t>随着维度的增加，估计参数所需要的样本数量指数增加。在样本不足时会出现过拟合。</a:t>
            </a:r>
          </a:p>
        </p:txBody>
      </p:sp>
    </p:spTree>
    <p:extLst>
      <p:ext uri="{BB962C8B-B14F-4D97-AF65-F5344CB8AC3E}">
        <p14:creationId xmlns:p14="http://schemas.microsoft.com/office/powerpoint/2010/main" val="3963618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1E8034-CBB8-4FAB-A813-69D9E5271620}"/>
              </a:ext>
            </a:extLst>
          </p:cNvPr>
          <p:cNvSpPr>
            <a:spLocks noGrp="1"/>
          </p:cNvSpPr>
          <p:nvPr>
            <p:ph type="ctrTitle"/>
          </p:nvPr>
        </p:nvSpPr>
        <p:spPr/>
        <p:txBody>
          <a:bodyPr/>
          <a:lstStyle/>
          <a:p>
            <a:r>
              <a:rPr lang="zh-CN" altLang="en-US" dirty="0"/>
              <a:t>非参密度估计</a:t>
            </a:r>
          </a:p>
        </p:txBody>
      </p:sp>
    </p:spTree>
    <p:extLst>
      <p:ext uri="{BB962C8B-B14F-4D97-AF65-F5344CB8AC3E}">
        <p14:creationId xmlns:p14="http://schemas.microsoft.com/office/powerpoint/2010/main" val="311294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9B84E-C7DB-4CA6-803F-103546BABD8E}"/>
              </a:ext>
            </a:extLst>
          </p:cNvPr>
          <p:cNvSpPr>
            <a:spLocks noGrp="1"/>
          </p:cNvSpPr>
          <p:nvPr>
            <p:ph type="title"/>
          </p:nvPr>
        </p:nvSpPr>
        <p:spPr/>
        <p:txBody>
          <a:bodyPr/>
          <a:lstStyle/>
          <a:p>
            <a:r>
              <a:rPr lang="zh-CN" altLang="en-US" sz="3200" dirty="0"/>
              <a:t>无监督学习（</a:t>
            </a:r>
            <a:r>
              <a:rPr lang="en-US" altLang="zh-CN" sz="3200" dirty="0"/>
              <a:t> Unsupervised Learning </a:t>
            </a:r>
            <a:r>
              <a:rPr lang="zh-CN" altLang="en-US" sz="3200" dirty="0"/>
              <a:t>）</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2943ADE-6938-48DD-A37E-89FB3F7436D5}"/>
                  </a:ext>
                </a:extLst>
              </p:cNvPr>
              <p:cNvSpPr>
                <a:spLocks noGrp="1"/>
              </p:cNvSpPr>
              <p:nvPr>
                <p:ph sz="quarter" idx="1"/>
              </p:nvPr>
            </p:nvSpPr>
            <p:spPr/>
            <p:txBody>
              <a:bodyPr/>
              <a:lstStyle/>
              <a:p>
                <a:r>
                  <a:rPr lang="zh-CN" altLang="en-US" dirty="0"/>
                  <a:t>无监督学习是指从无标签的数据中学习出一些有用的模式。</a:t>
                </a:r>
                <a:endParaRPr lang="en-US" altLang="zh-CN" dirty="0"/>
              </a:p>
              <a:p>
                <a:pPr lvl="1"/>
                <a:r>
                  <a:rPr lang="zh-CN" altLang="en-US" dirty="0"/>
                  <a:t>一般直接从原始数据中学习</a:t>
                </a:r>
                <a:endParaRPr lang="en-US" altLang="zh-CN" dirty="0"/>
              </a:p>
              <a:p>
                <a:r>
                  <a:rPr lang="zh-CN" altLang="en-US" dirty="0"/>
                  <a:t>监督学习</a:t>
                </a:r>
                <a:endParaRPr lang="en-US" altLang="zh-CN" dirty="0"/>
              </a:p>
              <a:p>
                <a:pPr lvl="1"/>
                <a:r>
                  <a:rPr lang="zh-CN" altLang="en-US" dirty="0"/>
                  <a:t>建立映射关系 </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𝑥</m:t>
                    </m:r>
                    <m:r>
                      <a:rPr lang="en-US" altLang="zh-CN"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𝑦</m:t>
                    </m:r>
                  </m:oMath>
                </a14:m>
                <a:endParaRPr lang="en-US" altLang="zh-CN" dirty="0"/>
              </a:p>
              <a:p>
                <a:r>
                  <a:rPr lang="zh-CN" altLang="en-US" dirty="0"/>
                  <a:t>无监督学习</a:t>
                </a:r>
                <a:endParaRPr lang="en-US" altLang="zh-CN" dirty="0"/>
              </a:p>
              <a:p>
                <a:pPr lvl="1"/>
                <a:r>
                  <a:rPr lang="zh-CN" altLang="en-US" dirty="0"/>
                  <a:t>建立映射关系 </a:t>
                </a:r>
                <a14:m>
                  <m:oMath xmlns:m="http://schemas.openxmlformats.org/officeDocument/2006/math">
                    <m:r>
                      <a:rPr lang="en-US" altLang="zh-CN" i="1" dirty="0">
                        <a:latin typeface="Cambria Math" panose="02040503050406030204" pitchFamily="18" charset="0"/>
                      </a:rPr>
                      <m:t>𝑓</m:t>
                    </m:r>
                    <m:r>
                      <a:rPr lang="en-US" altLang="zh-CN" i="1" dirty="0">
                        <a:latin typeface="Cambria Math" panose="02040503050406030204" pitchFamily="18" charset="0"/>
                      </a:rPr>
                      <m:t>: </m:t>
                    </m:r>
                    <m:r>
                      <a:rPr lang="en-US" altLang="zh-CN" i="1" dirty="0">
                        <a:latin typeface="Cambria Math" panose="02040503050406030204" pitchFamily="18" charset="0"/>
                      </a:rPr>
                      <m:t>𝑥</m:t>
                    </m:r>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𝑦</m:t>
                    </m:r>
                  </m:oMath>
                </a14:m>
                <a:endParaRPr lang="en-US" altLang="zh-CN" dirty="0"/>
              </a:p>
              <a:p>
                <a:pPr lvl="2"/>
                <a:r>
                  <a:rPr lang="zh-CN" altLang="en-US" dirty="0"/>
                  <a:t>不借助于任何人工给出标签或者反馈等指导信息</a:t>
                </a:r>
                <a:endParaRPr lang="en-US" altLang="zh-CN" dirty="0"/>
              </a:p>
              <a:p>
                <a:pPr lvl="1"/>
                <a:r>
                  <a:rPr lang="zh-CN" altLang="en-US" dirty="0"/>
                  <a:t>密度估计 </a:t>
                </a:r>
                <a14:m>
                  <m:oMath xmlns:m="http://schemas.openxmlformats.org/officeDocument/2006/math">
                    <m:r>
                      <a:rPr lang="en-US" altLang="zh-CN" b="0" i="1" dirty="0" smtClean="0">
                        <a:latin typeface="Cambria Math" panose="02040503050406030204" pitchFamily="18" charset="0"/>
                      </a:rPr>
                      <m:t>𝑝</m:t>
                    </m:r>
                    <m:r>
                      <a:rPr lang="en-US" altLang="zh-CN" b="0" i="1" dirty="0" smtClean="0">
                        <a:latin typeface="Cambria Math" panose="02040503050406030204" pitchFamily="18" charset="0"/>
                      </a:rPr>
                      <m:t>(</m:t>
                    </m:r>
                    <m:r>
                      <a:rPr lang="en-US" altLang="zh-CN" i="1" dirty="0">
                        <a:latin typeface="Cambria Math" panose="02040503050406030204" pitchFamily="18" charset="0"/>
                      </a:rPr>
                      <m:t>𝑥</m:t>
                    </m:r>
                    <m:r>
                      <a:rPr lang="en-US" altLang="zh-CN" b="0" i="1" dirty="0" smtClean="0">
                        <a:latin typeface="Cambria Math" panose="02040503050406030204" pitchFamily="18" charset="0"/>
                      </a:rPr>
                      <m:t>)</m:t>
                    </m:r>
                  </m:oMath>
                </a14:m>
                <a:endParaRPr lang="zh-CN" altLang="en-US" dirty="0"/>
              </a:p>
            </p:txBody>
          </p:sp>
        </mc:Choice>
        <mc:Fallback xmlns="">
          <p:sp>
            <p:nvSpPr>
              <p:cNvPr id="3" name="内容占位符 2">
                <a:extLst>
                  <a:ext uri="{FF2B5EF4-FFF2-40B4-BE49-F238E27FC236}">
                    <a16:creationId xmlns:a16="http://schemas.microsoft.com/office/drawing/2014/main" id="{F2943ADE-6938-48DD-A37E-89FB3F7436D5}"/>
                  </a:ext>
                </a:extLst>
              </p:cNvPr>
              <p:cNvSpPr>
                <a:spLocks noGrp="1" noRot="1" noChangeAspect="1" noMove="1" noResize="1" noEditPoints="1" noAdjustHandles="1" noChangeArrowheads="1" noChangeShapeType="1" noTextEdit="1"/>
              </p:cNvSpPr>
              <p:nvPr>
                <p:ph sz="quarter" idx="1"/>
              </p:nvPr>
            </p:nvSpPr>
            <p:spPr>
              <a:blipFill>
                <a:blip r:embed="rId2"/>
                <a:stretch>
                  <a:fillRect l="-1037" t="-1728" r="-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48052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2C12AA-1658-4C0B-832D-8A8A4C8EA2FE}"/>
              </a:ext>
            </a:extLst>
          </p:cNvPr>
          <p:cNvSpPr>
            <a:spLocks noGrp="1"/>
          </p:cNvSpPr>
          <p:nvPr>
            <p:ph type="title"/>
          </p:nvPr>
        </p:nvSpPr>
        <p:spPr/>
        <p:txBody>
          <a:bodyPr/>
          <a:lstStyle/>
          <a:p>
            <a:r>
              <a:rPr lang="zh-CN" altLang="en-US" dirty="0"/>
              <a:t>非参密度估计</a:t>
            </a:r>
          </a:p>
        </p:txBody>
      </p:sp>
      <p:sp>
        <p:nvSpPr>
          <p:cNvPr id="3" name="内容占位符 2">
            <a:extLst>
              <a:ext uri="{FF2B5EF4-FFF2-40B4-BE49-F238E27FC236}">
                <a16:creationId xmlns:a16="http://schemas.microsoft.com/office/drawing/2014/main" id="{FDA3E8EE-F23C-4925-9458-88A7EE9FFEBA}"/>
              </a:ext>
            </a:extLst>
          </p:cNvPr>
          <p:cNvSpPr>
            <a:spLocks noGrp="1"/>
          </p:cNvSpPr>
          <p:nvPr>
            <p:ph sz="quarter" idx="1"/>
          </p:nvPr>
        </p:nvSpPr>
        <p:spPr/>
        <p:txBody>
          <a:bodyPr/>
          <a:lstStyle/>
          <a:p>
            <a:r>
              <a:rPr lang="zh-CN" altLang="en-US" dirty="0"/>
              <a:t>非参数密度估计（</a:t>
            </a:r>
            <a:r>
              <a:rPr lang="en-US" altLang="zh-CN" dirty="0"/>
              <a:t>Nonparametric Density Estimation</a:t>
            </a:r>
            <a:r>
              <a:rPr lang="zh-CN" altLang="en-US" dirty="0"/>
              <a:t>）是不假设数据服从某种分布，通过将样本空间划分为不同的区域并估计每个区域的概率来近似数据的概率密度函数。</a:t>
            </a:r>
          </a:p>
        </p:txBody>
      </p:sp>
    </p:spTree>
    <p:extLst>
      <p:ext uri="{BB962C8B-B14F-4D97-AF65-F5344CB8AC3E}">
        <p14:creationId xmlns:p14="http://schemas.microsoft.com/office/powerpoint/2010/main" val="4244148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2C12AA-1658-4C0B-832D-8A8A4C8EA2FE}"/>
              </a:ext>
            </a:extLst>
          </p:cNvPr>
          <p:cNvSpPr>
            <a:spLocks noGrp="1"/>
          </p:cNvSpPr>
          <p:nvPr>
            <p:ph type="title"/>
          </p:nvPr>
        </p:nvSpPr>
        <p:spPr/>
        <p:txBody>
          <a:bodyPr/>
          <a:lstStyle/>
          <a:p>
            <a:r>
              <a:rPr lang="zh-CN" altLang="en-US" dirty="0"/>
              <a:t>非参密度估计</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DA3E8EE-F23C-4925-9458-88A7EE9FFEBA}"/>
                  </a:ext>
                </a:extLst>
              </p:cNvPr>
              <p:cNvSpPr>
                <a:spLocks noGrp="1"/>
              </p:cNvSpPr>
              <p:nvPr>
                <p:ph sz="quarter" idx="1"/>
              </p:nvPr>
            </p:nvSpPr>
            <p:spPr/>
            <p:txBody>
              <a:bodyPr/>
              <a:lstStyle/>
              <a:p>
                <a:r>
                  <a:rPr lang="zh-CN" altLang="en-US" dirty="0"/>
                  <a:t>对于高维空间中的一个随机向量</a:t>
                </a:r>
                <a14:m>
                  <m:oMath xmlns:m="http://schemas.openxmlformats.org/officeDocument/2006/math">
                    <m:r>
                      <a:rPr lang="en-US" altLang="zh-CN" b="1" i="1" dirty="0">
                        <a:latin typeface="Cambria Math" panose="02040503050406030204" pitchFamily="18" charset="0"/>
                      </a:rPr>
                      <m:t>𝒙</m:t>
                    </m:r>
                    <m:r>
                      <a:rPr lang="en-US" altLang="zh-CN" b="1" i="1" dirty="0">
                        <a:latin typeface="Cambria Math" panose="02040503050406030204" pitchFamily="18" charset="0"/>
                      </a:rPr>
                      <m:t> </m:t>
                    </m:r>
                  </m:oMath>
                </a14:m>
                <a:r>
                  <a:rPr lang="zh-CN" altLang="en-US" dirty="0"/>
                  <a:t>，假设其服从一个未知分布</a:t>
                </a:r>
                <a14:m>
                  <m:oMath xmlns:m="http://schemas.openxmlformats.org/officeDocument/2006/math">
                    <m:r>
                      <a:rPr lang="en-US" altLang="zh-CN" i="1" dirty="0">
                        <a:latin typeface="Cambria Math" panose="02040503050406030204" pitchFamily="18" charset="0"/>
                      </a:rPr>
                      <m:t>𝑝</m:t>
                    </m:r>
                    <m:r>
                      <a:rPr lang="en-US" altLang="zh-CN" i="1" dirty="0">
                        <a:latin typeface="Cambria Math" panose="02040503050406030204" pitchFamily="18" charset="0"/>
                      </a:rPr>
                      <m:t>(</m:t>
                    </m:r>
                    <m:r>
                      <a:rPr lang="en-US" altLang="zh-CN" b="1" i="1" dirty="0" err="1">
                        <a:latin typeface="Cambria Math" panose="02040503050406030204" pitchFamily="18" charset="0"/>
                      </a:rPr>
                      <m:t>𝒙</m:t>
                    </m:r>
                    <m:r>
                      <a:rPr lang="en-US" altLang="zh-CN" i="1" dirty="0">
                        <a:latin typeface="Cambria Math" panose="02040503050406030204" pitchFamily="18" charset="0"/>
                      </a:rPr>
                      <m:t>) </m:t>
                    </m:r>
                  </m:oMath>
                </a14:m>
                <a:r>
                  <a:rPr lang="zh-CN" altLang="en-US" dirty="0"/>
                  <a:t>，则</a:t>
                </a:r>
                <a14:m>
                  <m:oMath xmlns:m="http://schemas.openxmlformats.org/officeDocument/2006/math">
                    <m:r>
                      <a:rPr lang="en-US" altLang="zh-CN" b="1" i="1" dirty="0">
                        <a:latin typeface="Cambria Math" panose="02040503050406030204" pitchFamily="18" charset="0"/>
                      </a:rPr>
                      <m:t>𝒙</m:t>
                    </m:r>
                  </m:oMath>
                </a14:m>
                <a:r>
                  <a:rPr lang="zh-CN" altLang="en-US" dirty="0"/>
                  <a:t>落入空间中的小区域</a:t>
                </a:r>
                <a14:m>
                  <m:oMath xmlns:m="http://schemas.openxmlformats.org/officeDocument/2006/math">
                    <m:r>
                      <a:rPr lang="en-US" altLang="zh-CN" b="1" i="1" dirty="0" smtClean="0">
                        <a:latin typeface="Cambria Math" panose="02040503050406030204" pitchFamily="18" charset="0"/>
                        <a:ea typeface="Cambria Math" panose="02040503050406030204" pitchFamily="18" charset="0"/>
                      </a:rPr>
                      <m:t>ℛ</m:t>
                    </m:r>
                    <m:r>
                      <a:rPr lang="en-US" altLang="zh-CN" b="1" i="1" dirty="0">
                        <a:latin typeface="Cambria Math" panose="02040503050406030204" pitchFamily="18" charset="0"/>
                      </a:rPr>
                      <m:t> </m:t>
                    </m:r>
                  </m:oMath>
                </a14:m>
                <a:r>
                  <a:rPr lang="zh-CN" altLang="en-US" dirty="0"/>
                  <a:t>的概率为</a:t>
                </a:r>
                <a:endParaRPr lang="en-US" altLang="zh-CN" dirty="0"/>
              </a:p>
              <a:p>
                <a:endParaRPr lang="en-US" altLang="zh-CN" dirty="0"/>
              </a:p>
              <a:p>
                <a:endParaRPr lang="en-US" altLang="zh-CN" dirty="0"/>
              </a:p>
              <a:p>
                <a:r>
                  <a:rPr lang="zh-CN" altLang="en-US" dirty="0"/>
                  <a:t>给定</a:t>
                </a:r>
                <a14:m>
                  <m:oMath xmlns:m="http://schemas.openxmlformats.org/officeDocument/2006/math">
                    <m:r>
                      <a:rPr lang="en-US" altLang="zh-CN" i="1" dirty="0">
                        <a:latin typeface="Cambria Math" panose="02040503050406030204" pitchFamily="18" charset="0"/>
                      </a:rPr>
                      <m:t>𝑁</m:t>
                    </m:r>
                  </m:oMath>
                </a14:m>
                <a:r>
                  <a:rPr lang="en-US" altLang="zh-CN" dirty="0"/>
                  <a:t> </a:t>
                </a:r>
                <a:r>
                  <a:rPr lang="zh-CN" altLang="en-US" dirty="0"/>
                  <a:t>个训练样本</a:t>
                </a:r>
                <a14:m>
                  <m:oMath xmlns:m="http://schemas.openxmlformats.org/officeDocument/2006/math">
                    <m:r>
                      <a:rPr lang="en-US" altLang="zh-CN" i="1" dirty="0">
                        <a:latin typeface="Cambria Math" panose="02040503050406030204" pitchFamily="18" charset="0"/>
                      </a:rPr>
                      <m:t>𝐷</m:t>
                    </m:r>
                    <m:r>
                      <a:rPr lang="en-US" altLang="zh-CN" i="1" dirty="0">
                        <a:latin typeface="Cambria Math" panose="02040503050406030204" pitchFamily="18" charset="0"/>
                      </a:rPr>
                      <m:t>= </m:t>
                    </m:r>
                    <m:sSubSup>
                      <m:sSubSupPr>
                        <m:ctrlPr>
                          <a:rPr lang="en-US" altLang="zh-CN" i="1" dirty="0">
                            <a:latin typeface="Cambria Math" panose="02040503050406030204" pitchFamily="18" charset="0"/>
                          </a:rPr>
                        </m:ctrlPr>
                      </m:sSubSupPr>
                      <m:e>
                        <m:d>
                          <m:dPr>
                            <m:begChr m:val="{"/>
                            <m:endChr m:val="}"/>
                            <m:ctrlPr>
                              <a:rPr lang="en-US" altLang="zh-CN" i="1" dirty="0">
                                <a:latin typeface="Cambria Math" panose="02040503050406030204" pitchFamily="18" charset="0"/>
                              </a:rPr>
                            </m:ctrlPr>
                          </m:dPr>
                          <m:e>
                            <m:sSup>
                              <m:sSupPr>
                                <m:ctrlPr>
                                  <a:rPr lang="en-US" altLang="zh-CN" i="1" dirty="0">
                                    <a:latin typeface="Cambria Math" panose="02040503050406030204" pitchFamily="18" charset="0"/>
                                  </a:rPr>
                                </m:ctrlPr>
                              </m:sSupPr>
                              <m:e>
                                <m:r>
                                  <a:rPr lang="en-US" altLang="zh-CN" b="1" i="1" dirty="0">
                                    <a:latin typeface="Cambria Math" panose="02040503050406030204" pitchFamily="18" charset="0"/>
                                  </a:rPr>
                                  <m:t>𝒙</m:t>
                                </m:r>
                              </m:e>
                              <m:sup>
                                <m:d>
                                  <m:dPr>
                                    <m:ctrlPr>
                                      <a:rPr lang="en-US" altLang="zh-CN" i="1" dirty="0">
                                        <a:latin typeface="Cambria Math" panose="02040503050406030204" pitchFamily="18" charset="0"/>
                                      </a:rPr>
                                    </m:ctrlPr>
                                  </m:dPr>
                                  <m:e>
                                    <m:r>
                                      <a:rPr lang="en-US" altLang="zh-CN" i="1" dirty="0">
                                        <a:latin typeface="Cambria Math" panose="02040503050406030204" pitchFamily="18" charset="0"/>
                                      </a:rPr>
                                      <m:t>𝑛</m:t>
                                    </m:r>
                                  </m:e>
                                </m:d>
                              </m:sup>
                            </m:sSup>
                          </m:e>
                        </m:d>
                      </m:e>
                      <m:sub>
                        <m:r>
                          <a:rPr lang="en-US" altLang="zh-CN" i="1" dirty="0">
                            <a:latin typeface="Cambria Math" panose="02040503050406030204" pitchFamily="18" charset="0"/>
                          </a:rPr>
                          <m:t>𝑖</m:t>
                        </m:r>
                        <m:r>
                          <a:rPr lang="en-US" altLang="zh-CN" i="1" dirty="0">
                            <a:latin typeface="Cambria Math" panose="02040503050406030204" pitchFamily="18" charset="0"/>
                          </a:rPr>
                          <m:t>=1</m:t>
                        </m:r>
                      </m:sub>
                      <m:sup>
                        <m:r>
                          <a:rPr lang="en-US" altLang="zh-CN" i="1" dirty="0">
                            <a:latin typeface="Cambria Math" panose="02040503050406030204" pitchFamily="18" charset="0"/>
                          </a:rPr>
                          <m:t>𝑁</m:t>
                        </m:r>
                      </m:sup>
                    </m:sSubSup>
                  </m:oMath>
                </a14:m>
                <a:r>
                  <a:rPr lang="en-US" altLang="zh-CN" dirty="0"/>
                  <a:t>,</a:t>
                </a:r>
                <a:r>
                  <a:rPr lang="zh-CN" altLang="en-US" dirty="0"/>
                  <a:t>落入区域</a:t>
                </a:r>
                <a:r>
                  <a:rPr lang="en-US" altLang="zh-CN" dirty="0"/>
                  <a:t>R</a:t>
                </a:r>
                <a:r>
                  <a:rPr lang="zh-CN" altLang="en-US" dirty="0"/>
                  <a:t>的样本数量</a:t>
                </a:r>
                <a:r>
                  <a:rPr lang="en-US" altLang="zh-CN" dirty="0"/>
                  <a:t>K</a:t>
                </a:r>
                <a:r>
                  <a:rPr lang="zh-CN" altLang="en-US" dirty="0"/>
                  <a:t>服从二项分布</a:t>
                </a:r>
              </a:p>
            </p:txBody>
          </p:sp>
        </mc:Choice>
        <mc:Fallback xmlns="">
          <p:sp>
            <p:nvSpPr>
              <p:cNvPr id="3" name="内容占位符 2">
                <a:extLst>
                  <a:ext uri="{FF2B5EF4-FFF2-40B4-BE49-F238E27FC236}">
                    <a16:creationId xmlns:a16="http://schemas.microsoft.com/office/drawing/2014/main" id="{FDA3E8EE-F23C-4925-9458-88A7EE9FFEBA}"/>
                  </a:ext>
                </a:extLst>
              </p:cNvPr>
              <p:cNvSpPr>
                <a:spLocks noGrp="1" noRot="1" noChangeAspect="1" noMove="1" noResize="1" noEditPoints="1" noAdjustHandles="1" noChangeArrowheads="1" noChangeShapeType="1" noTextEdit="1"/>
              </p:cNvSpPr>
              <p:nvPr>
                <p:ph sz="quarter" idx="1"/>
              </p:nvPr>
            </p:nvSpPr>
            <p:spPr>
              <a:blipFill>
                <a:blip r:embed="rId2"/>
                <a:stretch>
                  <a:fillRect l="-1037" t="-1605"/>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F5A386D9-70ED-4D70-A00F-3450BC99B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438400"/>
            <a:ext cx="1799365" cy="787487"/>
          </a:xfrm>
          <a:prstGeom prst="rect">
            <a:avLst/>
          </a:prstGeom>
        </p:spPr>
      </p:pic>
      <p:pic>
        <p:nvPicPr>
          <p:cNvPr id="7" name="图片 6">
            <a:extLst>
              <a:ext uri="{FF2B5EF4-FFF2-40B4-BE49-F238E27FC236}">
                <a16:creationId xmlns:a16="http://schemas.microsoft.com/office/drawing/2014/main" id="{8BE1F583-4C9A-45A7-891E-199EA3EA0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5029200"/>
            <a:ext cx="3156640" cy="719528"/>
          </a:xfrm>
          <a:prstGeom prst="rect">
            <a:avLst/>
          </a:prstGeom>
        </p:spPr>
      </p:pic>
    </p:spTree>
    <p:extLst>
      <p:ext uri="{BB962C8B-B14F-4D97-AF65-F5344CB8AC3E}">
        <p14:creationId xmlns:p14="http://schemas.microsoft.com/office/powerpoint/2010/main" val="1420168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2C12AA-1658-4C0B-832D-8A8A4C8EA2FE}"/>
              </a:ext>
            </a:extLst>
          </p:cNvPr>
          <p:cNvSpPr>
            <a:spLocks noGrp="1"/>
          </p:cNvSpPr>
          <p:nvPr>
            <p:ph type="title"/>
          </p:nvPr>
        </p:nvSpPr>
        <p:spPr/>
        <p:txBody>
          <a:bodyPr/>
          <a:lstStyle/>
          <a:p>
            <a:r>
              <a:rPr lang="zh-CN" altLang="en-US" dirty="0"/>
              <a:t>非参密度估计</a:t>
            </a:r>
          </a:p>
        </p:txBody>
      </p:sp>
      <p:sp>
        <p:nvSpPr>
          <p:cNvPr id="3" name="内容占位符 2">
            <a:extLst>
              <a:ext uri="{FF2B5EF4-FFF2-40B4-BE49-F238E27FC236}">
                <a16:creationId xmlns:a16="http://schemas.microsoft.com/office/drawing/2014/main" id="{FDA3E8EE-F23C-4925-9458-88A7EE9FFEBA}"/>
              </a:ext>
            </a:extLst>
          </p:cNvPr>
          <p:cNvSpPr>
            <a:spLocks noGrp="1"/>
          </p:cNvSpPr>
          <p:nvPr>
            <p:ph sz="quarter" idx="1"/>
          </p:nvPr>
        </p:nvSpPr>
        <p:spPr/>
        <p:txBody>
          <a:bodyPr/>
          <a:lstStyle/>
          <a:p>
            <a:r>
              <a:rPr lang="zh-CN" altLang="en-US" dirty="0"/>
              <a:t>当</a:t>
            </a:r>
            <a:r>
              <a:rPr lang="en-US" altLang="zh-CN" dirty="0"/>
              <a:t>N </a:t>
            </a:r>
            <a:r>
              <a:rPr lang="zh-CN" altLang="en-US" dirty="0"/>
              <a:t>非常大时，我们可以近似认为</a:t>
            </a:r>
            <a:endParaRPr lang="en-US" altLang="zh-CN" dirty="0"/>
          </a:p>
          <a:p>
            <a:endParaRPr lang="en-US" altLang="zh-CN" dirty="0"/>
          </a:p>
          <a:p>
            <a:endParaRPr lang="en-US" altLang="zh-CN" dirty="0"/>
          </a:p>
          <a:p>
            <a:r>
              <a:rPr lang="zh-CN" altLang="en-US" dirty="0"/>
              <a:t>假设区域</a:t>
            </a:r>
            <a:r>
              <a:rPr lang="en-US" altLang="zh-CN" dirty="0"/>
              <a:t>R</a:t>
            </a:r>
            <a:r>
              <a:rPr lang="zh-CN" altLang="en-US" dirty="0"/>
              <a:t>足够小，其内部的概率密度是相同的，则有</a:t>
            </a:r>
            <a:endParaRPr lang="en-US" altLang="zh-CN" dirty="0"/>
          </a:p>
          <a:p>
            <a:endParaRPr lang="en-US" altLang="zh-CN" dirty="0"/>
          </a:p>
          <a:p>
            <a:endParaRPr lang="en-US" altLang="zh-CN" dirty="0"/>
          </a:p>
          <a:p>
            <a:r>
              <a:rPr lang="zh-CN" altLang="en-US" dirty="0"/>
              <a:t>结合上述两个公式，得到</a:t>
            </a:r>
            <a:endParaRPr lang="en-US" altLang="zh-CN" dirty="0"/>
          </a:p>
        </p:txBody>
      </p:sp>
      <p:pic>
        <p:nvPicPr>
          <p:cNvPr id="6" name="图片 5">
            <a:extLst>
              <a:ext uri="{FF2B5EF4-FFF2-40B4-BE49-F238E27FC236}">
                <a16:creationId xmlns:a16="http://schemas.microsoft.com/office/drawing/2014/main" id="{58337EB4-A170-4613-B8EC-54215CFA3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826235"/>
            <a:ext cx="1143000" cy="887423"/>
          </a:xfrm>
          <a:prstGeom prst="rect">
            <a:avLst/>
          </a:prstGeom>
        </p:spPr>
      </p:pic>
      <p:pic>
        <p:nvPicPr>
          <p:cNvPr id="9" name="图片 8">
            <a:extLst>
              <a:ext uri="{FF2B5EF4-FFF2-40B4-BE49-F238E27FC236}">
                <a16:creationId xmlns:a16="http://schemas.microsoft.com/office/drawing/2014/main" id="{313BF7BB-3B62-44E3-B1AC-3F994E59C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8410" y="3651413"/>
            <a:ext cx="1838272" cy="673756"/>
          </a:xfrm>
          <a:prstGeom prst="rect">
            <a:avLst/>
          </a:prstGeom>
        </p:spPr>
      </p:pic>
      <p:pic>
        <p:nvPicPr>
          <p:cNvPr id="11" name="图片 10">
            <a:extLst>
              <a:ext uri="{FF2B5EF4-FFF2-40B4-BE49-F238E27FC236}">
                <a16:creationId xmlns:a16="http://schemas.microsoft.com/office/drawing/2014/main" id="{5CC1DB9C-AC1E-4B9B-B021-55DF2951E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410" y="5139971"/>
            <a:ext cx="2015180" cy="1090862"/>
          </a:xfrm>
          <a:prstGeom prst="rect">
            <a:avLst/>
          </a:prstGeom>
        </p:spPr>
      </p:pic>
    </p:spTree>
    <p:extLst>
      <p:ext uri="{BB962C8B-B14F-4D97-AF65-F5344CB8AC3E}">
        <p14:creationId xmlns:p14="http://schemas.microsoft.com/office/powerpoint/2010/main" val="1668116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8283BC-A549-42AC-88D2-0D3AFCE6C57F}"/>
              </a:ext>
            </a:extLst>
          </p:cNvPr>
          <p:cNvSpPr>
            <a:spLocks noGrp="1"/>
          </p:cNvSpPr>
          <p:nvPr>
            <p:ph type="title"/>
          </p:nvPr>
        </p:nvSpPr>
        <p:spPr/>
        <p:txBody>
          <a:bodyPr/>
          <a:lstStyle/>
          <a:p>
            <a:r>
              <a:rPr lang="zh-CN" altLang="en-US" dirty="0"/>
              <a:t>直方图方法（</a:t>
            </a:r>
            <a:r>
              <a:rPr lang="en-US" altLang="zh-CN" dirty="0"/>
              <a:t>Histogram Method</a:t>
            </a:r>
            <a:r>
              <a:rPr lang="zh-CN" altLang="en-US" dirty="0"/>
              <a:t>）</a:t>
            </a:r>
          </a:p>
        </p:txBody>
      </p:sp>
      <p:sp>
        <p:nvSpPr>
          <p:cNvPr id="3" name="内容占位符 2">
            <a:extLst>
              <a:ext uri="{FF2B5EF4-FFF2-40B4-BE49-F238E27FC236}">
                <a16:creationId xmlns:a16="http://schemas.microsoft.com/office/drawing/2014/main" id="{367F0424-AE85-4C85-BC07-E1009F12391E}"/>
              </a:ext>
            </a:extLst>
          </p:cNvPr>
          <p:cNvSpPr>
            <a:spLocks noGrp="1"/>
          </p:cNvSpPr>
          <p:nvPr>
            <p:ph sz="quarter" idx="1"/>
          </p:nvPr>
        </p:nvSpPr>
        <p:spPr/>
        <p:txBody>
          <a:bodyPr/>
          <a:lstStyle/>
          <a:p>
            <a:r>
              <a:rPr lang="zh-CN" altLang="en-US" dirty="0"/>
              <a:t>一种非常直观的估计连续变量密度函数的方法，可以表示为一种柱状图。</a:t>
            </a:r>
          </a:p>
        </p:txBody>
      </p:sp>
      <p:pic>
        <p:nvPicPr>
          <p:cNvPr id="5" name="图片 4">
            <a:extLst>
              <a:ext uri="{FF2B5EF4-FFF2-40B4-BE49-F238E27FC236}">
                <a16:creationId xmlns:a16="http://schemas.microsoft.com/office/drawing/2014/main" id="{81BA5422-EE95-424D-B239-577C8AB87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438400"/>
            <a:ext cx="7315624" cy="1676400"/>
          </a:xfrm>
          <a:prstGeom prst="rect">
            <a:avLst/>
          </a:prstGeom>
        </p:spPr>
      </p:pic>
      <p:pic>
        <p:nvPicPr>
          <p:cNvPr id="7" name="图片 6">
            <a:extLst>
              <a:ext uri="{FF2B5EF4-FFF2-40B4-BE49-F238E27FC236}">
                <a16:creationId xmlns:a16="http://schemas.microsoft.com/office/drawing/2014/main" id="{FDD0642C-83C4-4959-BEC1-4530827C84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4458197"/>
            <a:ext cx="5211908" cy="1732501"/>
          </a:xfrm>
          <a:prstGeom prst="rect">
            <a:avLst/>
          </a:prstGeom>
        </p:spPr>
      </p:pic>
    </p:spTree>
    <p:extLst>
      <p:ext uri="{BB962C8B-B14F-4D97-AF65-F5344CB8AC3E}">
        <p14:creationId xmlns:p14="http://schemas.microsoft.com/office/powerpoint/2010/main" val="1928636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32C071-369D-4749-8542-636788085312}"/>
              </a:ext>
            </a:extLst>
          </p:cNvPr>
          <p:cNvSpPr>
            <a:spLocks noGrp="1"/>
          </p:cNvSpPr>
          <p:nvPr>
            <p:ph type="title"/>
          </p:nvPr>
        </p:nvSpPr>
        <p:spPr/>
        <p:txBody>
          <a:bodyPr/>
          <a:lstStyle/>
          <a:p>
            <a:r>
              <a:rPr lang="zh-CN" altLang="en-US" dirty="0"/>
              <a:t>核密度估计（</a:t>
            </a:r>
            <a:r>
              <a:rPr lang="en-US" altLang="zh-CN" dirty="0"/>
              <a:t>Kernel Density Estimation</a:t>
            </a:r>
            <a:r>
              <a:rPr lang="zh-CN" altLang="en-US" dirty="0"/>
              <a:t>）</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E7D4A74-FBE8-4608-913C-C2B24B1D1C6E}"/>
                  </a:ext>
                </a:extLst>
              </p:cNvPr>
              <p:cNvSpPr>
                <a:spLocks noGrp="1"/>
              </p:cNvSpPr>
              <p:nvPr>
                <p:ph sz="quarter" idx="1"/>
              </p:nvPr>
            </p:nvSpPr>
            <p:spPr/>
            <p:txBody>
              <a:bodyPr/>
              <a:lstStyle/>
              <a:p>
                <a:r>
                  <a:rPr lang="zh-CN" altLang="en-US" dirty="0"/>
                  <a:t>核密度估计是一种直方图方法的改进。</a:t>
                </a:r>
                <a:endParaRPr lang="en-US" altLang="zh-CN" dirty="0"/>
              </a:p>
              <a:p>
                <a:pPr lvl="1"/>
                <a:r>
                  <a:rPr lang="zh-CN" altLang="en-US" dirty="0"/>
                  <a:t>也叫</a:t>
                </a:r>
                <a:r>
                  <a:rPr lang="en-US" altLang="zh-CN" dirty="0" err="1"/>
                  <a:t>Parzen</a:t>
                </a:r>
                <a:r>
                  <a:rPr lang="zh-CN" altLang="en-US" dirty="0"/>
                  <a:t>窗方法</a:t>
                </a:r>
                <a:endParaRPr lang="en-US" altLang="zh-CN" dirty="0"/>
              </a:p>
              <a:p>
                <a:r>
                  <a:rPr lang="zh-CN" altLang="en-US" dirty="0"/>
                  <a:t>假设</a:t>
                </a:r>
                <a14:m>
                  <m:oMath xmlns:m="http://schemas.openxmlformats.org/officeDocument/2006/math">
                    <m:r>
                      <a:rPr lang="en-US" altLang="zh-CN" b="1" i="1" dirty="0">
                        <a:latin typeface="Cambria Math" panose="02040503050406030204" pitchFamily="18" charset="0"/>
                        <a:ea typeface="Cambria Math" panose="02040503050406030204" pitchFamily="18" charset="0"/>
                      </a:rPr>
                      <m:t>ℛ</m:t>
                    </m:r>
                  </m:oMath>
                </a14:m>
                <a:r>
                  <a:rPr lang="zh-CN" altLang="en-US" dirty="0"/>
                  <a:t>为</a:t>
                </a:r>
                <a:r>
                  <a:rPr lang="en-US" altLang="zh-CN" dirty="0"/>
                  <a:t>d</a:t>
                </a:r>
                <a:r>
                  <a:rPr lang="zh-CN" altLang="en-US" dirty="0"/>
                  <a:t>维空间中的一个以点</a:t>
                </a:r>
                <a14:m>
                  <m:oMath xmlns:m="http://schemas.openxmlformats.org/officeDocument/2006/math">
                    <m:r>
                      <a:rPr lang="en-US" altLang="zh-CN" b="1" i="1" dirty="0">
                        <a:latin typeface="Cambria Math" panose="02040503050406030204" pitchFamily="18" charset="0"/>
                      </a:rPr>
                      <m:t>𝒙</m:t>
                    </m:r>
                  </m:oMath>
                </a14:m>
                <a:r>
                  <a:rPr lang="zh-CN" altLang="en-US" dirty="0"/>
                  <a:t>为中心的“超立方体”，并定义</a:t>
                </a:r>
                <a:r>
                  <a:rPr lang="zh-CN" altLang="en-US" dirty="0">
                    <a:solidFill>
                      <a:srgbClr val="FF0000"/>
                    </a:solidFill>
                  </a:rPr>
                  <a:t>核函数</a:t>
                </a:r>
                <a:r>
                  <a:rPr lang="zh-CN" altLang="en-US" dirty="0"/>
                  <a:t>来表示一个样本</a:t>
                </a:r>
                <a14:m>
                  <m:oMath xmlns:m="http://schemas.openxmlformats.org/officeDocument/2006/math">
                    <m:r>
                      <a:rPr lang="en-US" altLang="zh-CN" b="1" i="1" dirty="0" smtClean="0">
                        <a:latin typeface="Cambria Math" panose="02040503050406030204" pitchFamily="18" charset="0"/>
                      </a:rPr>
                      <m:t>𝒛</m:t>
                    </m:r>
                  </m:oMath>
                </a14:m>
                <a:r>
                  <a:rPr lang="zh-CN" altLang="en-US" dirty="0"/>
                  <a:t>是否落入该超立方体中</a:t>
                </a:r>
              </a:p>
            </p:txBody>
          </p:sp>
        </mc:Choice>
        <mc:Fallback xmlns="">
          <p:sp>
            <p:nvSpPr>
              <p:cNvPr id="3" name="内容占位符 2">
                <a:extLst>
                  <a:ext uri="{FF2B5EF4-FFF2-40B4-BE49-F238E27FC236}">
                    <a16:creationId xmlns:a16="http://schemas.microsoft.com/office/drawing/2014/main" id="{8E7D4A74-FBE8-4608-913C-C2B24B1D1C6E}"/>
                  </a:ext>
                </a:extLst>
              </p:cNvPr>
              <p:cNvSpPr>
                <a:spLocks noGrp="1" noRot="1" noChangeAspect="1" noMove="1" noResize="1" noEditPoints="1" noAdjustHandles="1" noChangeArrowheads="1" noChangeShapeType="1" noTextEdit="1"/>
              </p:cNvSpPr>
              <p:nvPr>
                <p:ph sz="quarter" idx="1"/>
              </p:nvPr>
            </p:nvSpPr>
            <p:spPr>
              <a:blipFill>
                <a:blip r:embed="rId2"/>
                <a:stretch>
                  <a:fillRect l="-1037" t="-1728" r="-667"/>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657F7697-721E-45E9-89D6-75A311E69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539" y="4191000"/>
            <a:ext cx="5482923" cy="1197096"/>
          </a:xfrm>
          <a:prstGeom prst="rect">
            <a:avLst/>
          </a:prstGeom>
        </p:spPr>
      </p:pic>
    </p:spTree>
    <p:extLst>
      <p:ext uri="{BB962C8B-B14F-4D97-AF65-F5344CB8AC3E}">
        <p14:creationId xmlns:p14="http://schemas.microsoft.com/office/powerpoint/2010/main" val="2486845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5D7B63-D25D-48C7-8026-43847B550E32}"/>
              </a:ext>
            </a:extLst>
          </p:cNvPr>
          <p:cNvSpPr>
            <a:spLocks noGrp="1"/>
          </p:cNvSpPr>
          <p:nvPr>
            <p:ph type="title"/>
          </p:nvPr>
        </p:nvSpPr>
        <p:spPr/>
        <p:txBody>
          <a:bodyPr/>
          <a:lstStyle/>
          <a:p>
            <a:r>
              <a:rPr lang="zh-CN" altLang="en-US" dirty="0"/>
              <a:t>核密度估计</a:t>
            </a:r>
          </a:p>
        </p:txBody>
      </p:sp>
      <p:pic>
        <p:nvPicPr>
          <p:cNvPr id="5" name="内容占位符 4">
            <a:extLst>
              <a:ext uri="{FF2B5EF4-FFF2-40B4-BE49-F238E27FC236}">
                <a16:creationId xmlns:a16="http://schemas.microsoft.com/office/drawing/2014/main" id="{98DC44AB-F95B-4C1A-9E9A-1C2AD3A6D283}"/>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286000" y="1524000"/>
            <a:ext cx="6858000" cy="3120670"/>
          </a:xfrm>
        </p:spPr>
      </p:pic>
    </p:spTree>
    <p:extLst>
      <p:ext uri="{BB962C8B-B14F-4D97-AF65-F5344CB8AC3E}">
        <p14:creationId xmlns:p14="http://schemas.microsoft.com/office/powerpoint/2010/main" val="997616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4E4E1C-C40B-4D1E-8E21-CCFBF2CCB5BA}"/>
              </a:ext>
            </a:extLst>
          </p:cNvPr>
          <p:cNvSpPr>
            <a:spLocks noGrp="1"/>
          </p:cNvSpPr>
          <p:nvPr>
            <p:ph type="title"/>
          </p:nvPr>
        </p:nvSpPr>
        <p:spPr/>
        <p:txBody>
          <a:bodyPr/>
          <a:lstStyle/>
          <a:p>
            <a:r>
              <a:rPr lang="en-US" altLang="zh-CN" dirty="0"/>
              <a:t>K</a:t>
            </a:r>
            <a:r>
              <a:rPr lang="zh-CN" altLang="en-US" dirty="0"/>
              <a:t>近邻方法</a:t>
            </a:r>
          </a:p>
        </p:txBody>
      </p:sp>
      <p:sp>
        <p:nvSpPr>
          <p:cNvPr id="3" name="内容占位符 2">
            <a:extLst>
              <a:ext uri="{FF2B5EF4-FFF2-40B4-BE49-F238E27FC236}">
                <a16:creationId xmlns:a16="http://schemas.microsoft.com/office/drawing/2014/main" id="{62B6A816-8279-4570-A51F-C0688BA7CCB1}"/>
              </a:ext>
            </a:extLst>
          </p:cNvPr>
          <p:cNvSpPr>
            <a:spLocks noGrp="1"/>
          </p:cNvSpPr>
          <p:nvPr>
            <p:ph sz="quarter" idx="1"/>
          </p:nvPr>
        </p:nvSpPr>
        <p:spPr/>
        <p:txBody>
          <a:bodyPr/>
          <a:lstStyle/>
          <a:p>
            <a:r>
              <a:rPr lang="zh-CN" altLang="en-US" dirty="0"/>
              <a:t>核密度估计方法中的核宽度是固定的，因此同一个宽度可能对高密度的区域过大，而对低密度区域过小。</a:t>
            </a:r>
            <a:endParaRPr lang="en-US" altLang="zh-CN" dirty="0"/>
          </a:p>
          <a:p>
            <a:r>
              <a:rPr lang="zh-CN" altLang="en-US" dirty="0"/>
              <a:t>一种更灵活的方式是设置一种可变宽度的区域，并使得落入每个区域中样本数量为固定的</a:t>
            </a:r>
            <a:r>
              <a:rPr lang="en-US" altLang="zh-CN" dirty="0"/>
              <a:t>K</a:t>
            </a:r>
            <a:r>
              <a:rPr lang="zh-CN" altLang="en-US" dirty="0"/>
              <a:t>。</a:t>
            </a:r>
            <a:endParaRPr lang="en-US" altLang="zh-CN" dirty="0"/>
          </a:p>
          <a:p>
            <a:r>
              <a:rPr lang="zh-CN" altLang="en-US" dirty="0"/>
              <a:t>要估计点</a:t>
            </a:r>
            <a:r>
              <a:rPr lang="en-US" altLang="zh-CN" dirty="0"/>
              <a:t>x</a:t>
            </a:r>
            <a:r>
              <a:rPr lang="zh-CN" altLang="en-US" dirty="0"/>
              <a:t>的密度，首先找到一个以</a:t>
            </a:r>
            <a:r>
              <a:rPr lang="en-US" altLang="zh-CN" dirty="0"/>
              <a:t>x</a:t>
            </a:r>
            <a:r>
              <a:rPr lang="zh-CN" altLang="en-US" dirty="0"/>
              <a:t>为中心的球体，使得落入球体的样本数量为</a:t>
            </a:r>
            <a:r>
              <a:rPr lang="en-US" altLang="zh-CN" dirty="0"/>
              <a:t>K</a:t>
            </a:r>
            <a:r>
              <a:rPr lang="zh-CN" altLang="en-US" dirty="0"/>
              <a:t>，就可以计算出点</a:t>
            </a:r>
            <a:r>
              <a:rPr lang="en-US" altLang="zh-CN" dirty="0"/>
              <a:t>x</a:t>
            </a:r>
            <a:r>
              <a:rPr lang="zh-CN" altLang="en-US" dirty="0"/>
              <a:t>的密度。</a:t>
            </a:r>
          </a:p>
        </p:txBody>
      </p:sp>
    </p:spTree>
    <p:extLst>
      <p:ext uri="{BB962C8B-B14F-4D97-AF65-F5344CB8AC3E}">
        <p14:creationId xmlns:p14="http://schemas.microsoft.com/office/powerpoint/2010/main" val="2349822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76800" y="4038600"/>
            <a:ext cx="2313454" cy="369332"/>
          </a:xfrm>
          <a:prstGeom prst="rect">
            <a:avLst/>
          </a:prstGeom>
        </p:spPr>
        <p:txBody>
          <a:bodyPr wrap="none">
            <a:spAutoFit/>
          </a:bodyPr>
          <a:lstStyle/>
          <a:p>
            <a:r>
              <a:rPr lang="zh-CN" altLang="en-US" dirty="0"/>
              <a:t>https://nndl.github.io/</a:t>
            </a:r>
          </a:p>
        </p:txBody>
      </p:sp>
    </p:spTree>
    <p:extLst>
      <p:ext uri="{BB962C8B-B14F-4D97-AF65-F5344CB8AC3E}">
        <p14:creationId xmlns:p14="http://schemas.microsoft.com/office/powerpoint/2010/main" val="178499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CE14FCF2-5487-46C6-A8E0-73720E9DBAD2}"/>
              </a:ext>
            </a:extLst>
          </p:cNvPr>
          <p:cNvSpPr>
            <a:spLocks noGrp="1"/>
          </p:cNvSpPr>
          <p:nvPr>
            <p:ph type="title"/>
          </p:nvPr>
        </p:nvSpPr>
        <p:spPr/>
        <p:txBody>
          <a:bodyPr/>
          <a:lstStyle/>
          <a:p>
            <a:r>
              <a:rPr lang="zh-CN" altLang="en-US" dirty="0"/>
              <a:t>为什么要无监督学习？</a:t>
            </a:r>
          </a:p>
        </p:txBody>
      </p:sp>
      <p:sp>
        <p:nvSpPr>
          <p:cNvPr id="5" name="文本框 4">
            <a:extLst>
              <a:ext uri="{FF2B5EF4-FFF2-40B4-BE49-F238E27FC236}">
                <a16:creationId xmlns:a16="http://schemas.microsoft.com/office/drawing/2014/main" id="{290AC328-DFC1-42D9-A678-9D07EB63178A}"/>
              </a:ext>
            </a:extLst>
          </p:cNvPr>
          <p:cNvSpPr txBox="1"/>
          <p:nvPr/>
        </p:nvSpPr>
        <p:spPr>
          <a:xfrm>
            <a:off x="2571782" y="1905000"/>
            <a:ext cx="7048437" cy="2677656"/>
          </a:xfrm>
          <a:prstGeom prst="rect">
            <a:avLst/>
          </a:prstGeom>
          <a:noFill/>
        </p:spPr>
        <p:txBody>
          <a:bodyPr wrap="square" rtlCol="0">
            <a:spAutoFit/>
          </a:bodyPr>
          <a:lstStyle/>
          <a:p>
            <a:r>
              <a:rPr lang="zh-CN" altLang="en-US" sz="2400" dirty="0"/>
              <a:t>大脑有大约</a:t>
            </a:r>
            <a:r>
              <a:rPr lang="en-US" altLang="zh-CN" sz="2400" dirty="0"/>
              <a:t>10</a:t>
            </a:r>
            <a:r>
              <a:rPr lang="en-US" altLang="zh-CN" sz="2400" baseline="30000" dirty="0"/>
              <a:t>14</a:t>
            </a:r>
            <a:r>
              <a:rPr lang="zh-CN" altLang="en-US" sz="2400" dirty="0"/>
              <a:t>个突触，我们只能活大约</a:t>
            </a:r>
            <a:r>
              <a:rPr lang="en-US" altLang="zh-CN" sz="2400" dirty="0"/>
              <a:t>10</a:t>
            </a:r>
            <a:r>
              <a:rPr lang="en-US" altLang="zh-CN" sz="2400" baseline="30000" dirty="0"/>
              <a:t>9</a:t>
            </a:r>
            <a:r>
              <a:rPr lang="zh-CN" altLang="en-US" sz="2400" dirty="0"/>
              <a:t>秒。所以我们有比数据更多的参数。</a:t>
            </a:r>
            <a:endParaRPr lang="en-US" altLang="zh-CN" sz="2400" dirty="0"/>
          </a:p>
          <a:p>
            <a:r>
              <a:rPr lang="zh-CN" altLang="en-US" sz="2400" dirty="0"/>
              <a:t>这启发了我们必须进行大量无监督学习的想法，因为感知输入（包括本体感受）是我们可以获得每秒</a:t>
            </a:r>
          </a:p>
          <a:p>
            <a:r>
              <a:rPr lang="en-US" altLang="zh-CN" sz="2400" dirty="0"/>
              <a:t>10</a:t>
            </a:r>
            <a:r>
              <a:rPr lang="en-US" altLang="zh-CN" sz="2400" baseline="30000" dirty="0"/>
              <a:t>5</a:t>
            </a:r>
            <a:r>
              <a:rPr lang="zh-CN" altLang="en-US" sz="2400" dirty="0"/>
              <a:t>维约束的唯一途径。</a:t>
            </a:r>
            <a:endParaRPr lang="en-US" altLang="zh-CN" sz="2400" dirty="0"/>
          </a:p>
          <a:p>
            <a:endParaRPr lang="en-US" altLang="zh-CN" sz="2400" dirty="0"/>
          </a:p>
          <a:p>
            <a:pPr algn="r"/>
            <a:r>
              <a:rPr lang="en-US" altLang="zh-CN" sz="2400" dirty="0"/>
              <a:t>-- Geoffrey Hinton, 2014 AMA on Reddit</a:t>
            </a:r>
            <a:endParaRPr lang="zh-CN" altLang="en-US" sz="2400" dirty="0"/>
          </a:p>
        </p:txBody>
      </p:sp>
    </p:spTree>
    <p:extLst>
      <p:ext uri="{BB962C8B-B14F-4D97-AF65-F5344CB8AC3E}">
        <p14:creationId xmlns:p14="http://schemas.microsoft.com/office/powerpoint/2010/main" val="406785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8AC022-531F-4EA0-B8D6-DBBE4BD49D40}"/>
              </a:ext>
            </a:extLst>
          </p:cNvPr>
          <p:cNvSpPr>
            <a:spLocks noGrp="1"/>
          </p:cNvSpPr>
          <p:nvPr>
            <p:ph type="title"/>
          </p:nvPr>
        </p:nvSpPr>
        <p:spPr/>
        <p:txBody>
          <a:bodyPr/>
          <a:lstStyle/>
          <a:p>
            <a:r>
              <a:rPr lang="zh-CN" altLang="en-US" dirty="0"/>
              <a:t>典型的无监督学习问题</a:t>
            </a:r>
          </a:p>
        </p:txBody>
      </p:sp>
      <p:pic>
        <p:nvPicPr>
          <p:cNvPr id="5" name="图片 4">
            <a:extLst>
              <a:ext uri="{FF2B5EF4-FFF2-40B4-BE49-F238E27FC236}">
                <a16:creationId xmlns:a16="http://schemas.microsoft.com/office/drawing/2014/main" id="{6F62AC3F-7D94-4BF4-9752-251E51FCBF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759" y="1752601"/>
            <a:ext cx="2266542" cy="1923497"/>
          </a:xfrm>
          <a:prstGeom prst="rect">
            <a:avLst/>
          </a:prstGeom>
        </p:spPr>
      </p:pic>
      <p:sp>
        <p:nvSpPr>
          <p:cNvPr id="6" name="矩形 5">
            <a:extLst>
              <a:ext uri="{FF2B5EF4-FFF2-40B4-BE49-F238E27FC236}">
                <a16:creationId xmlns:a16="http://schemas.microsoft.com/office/drawing/2014/main" id="{1090E1DD-6BFD-4AC2-A675-C4B5DAC089AE}"/>
              </a:ext>
            </a:extLst>
          </p:cNvPr>
          <p:cNvSpPr/>
          <p:nvPr/>
        </p:nvSpPr>
        <p:spPr>
          <a:xfrm>
            <a:off x="2057400" y="4800601"/>
            <a:ext cx="2438400" cy="461665"/>
          </a:xfrm>
          <a:prstGeom prst="rect">
            <a:avLst/>
          </a:prstGeom>
        </p:spPr>
        <p:txBody>
          <a:bodyPr wrap="square">
            <a:spAutoFit/>
          </a:bodyPr>
          <a:lstStyle/>
          <a:p>
            <a:pPr algn="ctr"/>
            <a:r>
              <a:rPr lang="zh-CN" altLang="en-US" sz="2400" dirty="0"/>
              <a:t>无监督特征学习</a:t>
            </a:r>
            <a:endParaRPr lang="en-US" altLang="zh-CN" sz="2400" dirty="0"/>
          </a:p>
        </p:txBody>
      </p:sp>
      <p:sp>
        <p:nvSpPr>
          <p:cNvPr id="7" name="矩形 6">
            <a:extLst>
              <a:ext uri="{FF2B5EF4-FFF2-40B4-BE49-F238E27FC236}">
                <a16:creationId xmlns:a16="http://schemas.microsoft.com/office/drawing/2014/main" id="{F67BA454-F4D5-445B-A98C-1C32131F4C51}"/>
              </a:ext>
            </a:extLst>
          </p:cNvPr>
          <p:cNvSpPr/>
          <p:nvPr/>
        </p:nvSpPr>
        <p:spPr>
          <a:xfrm>
            <a:off x="8686801" y="4800601"/>
            <a:ext cx="1066959" cy="461665"/>
          </a:xfrm>
          <a:prstGeom prst="rect">
            <a:avLst/>
          </a:prstGeom>
        </p:spPr>
        <p:txBody>
          <a:bodyPr wrap="square">
            <a:spAutoFit/>
          </a:bodyPr>
          <a:lstStyle/>
          <a:p>
            <a:pPr algn="ctr"/>
            <a:r>
              <a:rPr lang="zh-CN" altLang="en-US" sz="2400" dirty="0"/>
              <a:t>聚类</a:t>
            </a:r>
          </a:p>
        </p:txBody>
      </p:sp>
      <p:sp>
        <p:nvSpPr>
          <p:cNvPr id="8" name="矩形 7">
            <a:extLst>
              <a:ext uri="{FF2B5EF4-FFF2-40B4-BE49-F238E27FC236}">
                <a16:creationId xmlns:a16="http://schemas.microsoft.com/office/drawing/2014/main" id="{5B77A7D5-095B-408F-A5C7-BDF6C1EA622A}"/>
              </a:ext>
            </a:extLst>
          </p:cNvPr>
          <p:cNvSpPr/>
          <p:nvPr/>
        </p:nvSpPr>
        <p:spPr>
          <a:xfrm>
            <a:off x="5334000" y="4800601"/>
            <a:ext cx="1887696" cy="461665"/>
          </a:xfrm>
          <a:prstGeom prst="rect">
            <a:avLst/>
          </a:prstGeom>
        </p:spPr>
        <p:txBody>
          <a:bodyPr wrap="square">
            <a:spAutoFit/>
          </a:bodyPr>
          <a:lstStyle/>
          <a:p>
            <a:pPr algn="ctr"/>
            <a:r>
              <a:rPr lang="zh-CN" altLang="en-US" sz="2400" dirty="0"/>
              <a:t>密度估计</a:t>
            </a:r>
            <a:endParaRPr lang="en-US" altLang="zh-CN" sz="2400" dirty="0"/>
          </a:p>
        </p:txBody>
      </p:sp>
      <p:pic>
        <p:nvPicPr>
          <p:cNvPr id="10" name="图片 9">
            <a:extLst>
              <a:ext uri="{FF2B5EF4-FFF2-40B4-BE49-F238E27FC236}">
                <a16:creationId xmlns:a16="http://schemas.microsoft.com/office/drawing/2014/main" id="{464790F5-059E-4721-B641-73086FFF7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479978"/>
            <a:ext cx="2266542" cy="2219969"/>
          </a:xfrm>
          <a:prstGeom prst="rect">
            <a:avLst/>
          </a:prstGeom>
        </p:spPr>
      </p:pic>
      <p:pic>
        <p:nvPicPr>
          <p:cNvPr id="12" name="图片 11">
            <a:extLst>
              <a:ext uri="{FF2B5EF4-FFF2-40B4-BE49-F238E27FC236}">
                <a16:creationId xmlns:a16="http://schemas.microsoft.com/office/drawing/2014/main" id="{3028CE2A-C143-45C5-B395-FD31DBBE38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7440" y="1636846"/>
            <a:ext cx="2758321" cy="2155004"/>
          </a:xfrm>
          <a:prstGeom prst="rect">
            <a:avLst/>
          </a:prstGeom>
        </p:spPr>
      </p:pic>
    </p:spTree>
    <p:extLst>
      <p:ext uri="{BB962C8B-B14F-4D97-AF65-F5344CB8AC3E}">
        <p14:creationId xmlns:p14="http://schemas.microsoft.com/office/powerpoint/2010/main" val="325381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81CBC1-EE68-4D9F-AA78-C28D7010DDA9}"/>
              </a:ext>
            </a:extLst>
          </p:cNvPr>
          <p:cNvSpPr>
            <a:spLocks noGrp="1"/>
          </p:cNvSpPr>
          <p:nvPr>
            <p:ph type="ctrTitle"/>
          </p:nvPr>
        </p:nvSpPr>
        <p:spPr/>
        <p:txBody>
          <a:bodyPr/>
          <a:lstStyle/>
          <a:p>
            <a:r>
              <a:rPr lang="zh-CN" altLang="en-US" dirty="0"/>
              <a:t>无监督特征学习</a:t>
            </a:r>
          </a:p>
        </p:txBody>
      </p:sp>
    </p:spTree>
    <p:extLst>
      <p:ext uri="{BB962C8B-B14F-4D97-AF65-F5344CB8AC3E}">
        <p14:creationId xmlns:p14="http://schemas.microsoft.com/office/powerpoint/2010/main" val="120676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7367A-E351-4CD0-9349-5D7592A3F70B}"/>
              </a:ext>
            </a:extLst>
          </p:cNvPr>
          <p:cNvSpPr>
            <a:spLocks noGrp="1"/>
          </p:cNvSpPr>
          <p:nvPr>
            <p:ph type="title"/>
          </p:nvPr>
        </p:nvSpPr>
        <p:spPr/>
        <p:txBody>
          <a:bodyPr/>
          <a:lstStyle/>
          <a:p>
            <a:r>
              <a:rPr lang="zh-CN" altLang="fr-FR" dirty="0"/>
              <a:t>主成份分析（</a:t>
            </a:r>
            <a:r>
              <a:rPr lang="fr-FR" altLang="zh-CN" dirty="0"/>
              <a:t>Principal Component Analysis</a:t>
            </a:r>
            <a:r>
              <a:rPr lang="zh-CN" altLang="fr-FR" dirty="0"/>
              <a:t>，</a:t>
            </a:r>
            <a:r>
              <a:rPr lang="fr-FR" altLang="zh-CN" dirty="0"/>
              <a:t>PCA</a:t>
            </a:r>
            <a:r>
              <a:rPr lang="zh-CN" altLang="fr-FR" dirty="0"/>
              <a:t>）</a:t>
            </a:r>
            <a:endParaRPr lang="zh-CN" altLang="en-US" dirty="0"/>
          </a:p>
        </p:txBody>
      </p:sp>
      <p:sp>
        <p:nvSpPr>
          <p:cNvPr id="3" name="内容占位符 2">
            <a:extLst>
              <a:ext uri="{FF2B5EF4-FFF2-40B4-BE49-F238E27FC236}">
                <a16:creationId xmlns:a16="http://schemas.microsoft.com/office/drawing/2014/main" id="{95453A35-41F7-4AB7-9E07-57942DD46250}"/>
              </a:ext>
            </a:extLst>
          </p:cNvPr>
          <p:cNvSpPr>
            <a:spLocks noGrp="1"/>
          </p:cNvSpPr>
          <p:nvPr>
            <p:ph sz="quarter" idx="1"/>
          </p:nvPr>
        </p:nvSpPr>
        <p:spPr/>
        <p:txBody>
          <a:bodyPr/>
          <a:lstStyle/>
          <a:p>
            <a:r>
              <a:rPr lang="zh-CN" altLang="en-US" dirty="0"/>
              <a:t>一种最常用的数据降维方法，使得在转换后的空间中数据的方差最大</a:t>
            </a:r>
          </a:p>
        </p:txBody>
      </p:sp>
      <p:pic>
        <p:nvPicPr>
          <p:cNvPr id="4" name="图片 3">
            <a:extLst>
              <a:ext uri="{FF2B5EF4-FFF2-40B4-BE49-F238E27FC236}">
                <a16:creationId xmlns:a16="http://schemas.microsoft.com/office/drawing/2014/main" id="{3B4BF83E-1257-4B9E-AF0E-1820D0A31C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2978162"/>
            <a:ext cx="4068738" cy="3178798"/>
          </a:xfrm>
          <a:prstGeom prst="rect">
            <a:avLst/>
          </a:prstGeom>
        </p:spPr>
      </p:pic>
    </p:spTree>
    <p:extLst>
      <p:ext uri="{BB962C8B-B14F-4D97-AF65-F5344CB8AC3E}">
        <p14:creationId xmlns:p14="http://schemas.microsoft.com/office/powerpoint/2010/main" val="1339091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89A237-2748-4178-800E-FC4CA1429969}"/>
              </a:ext>
            </a:extLst>
          </p:cNvPr>
          <p:cNvSpPr>
            <a:spLocks noGrp="1"/>
          </p:cNvSpPr>
          <p:nvPr>
            <p:ph type="title"/>
          </p:nvPr>
        </p:nvSpPr>
        <p:spPr/>
        <p:txBody>
          <a:bodyPr/>
          <a:lstStyle/>
          <a:p>
            <a:r>
              <a:rPr lang="zh-CN" altLang="en-US" dirty="0"/>
              <a:t>稀疏编码（</a:t>
            </a:r>
            <a:r>
              <a:rPr lang="en-US" altLang="zh-CN" dirty="0"/>
              <a:t>Sparse Coding</a:t>
            </a:r>
            <a:r>
              <a:rPr lang="zh-CN" altLang="en-US" dirty="0"/>
              <a:t>）</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1B73D16-4CAB-4367-ADDB-ABEE90550C67}"/>
                  </a:ext>
                </a:extLst>
              </p:cNvPr>
              <p:cNvSpPr>
                <a:spLocks noGrp="1"/>
              </p:cNvSpPr>
              <p:nvPr>
                <p:ph sz="quarter" idx="1"/>
              </p:nvPr>
            </p:nvSpPr>
            <p:spPr/>
            <p:txBody>
              <a:bodyPr/>
              <a:lstStyle/>
              <a:p>
                <a:r>
                  <a:rPr lang="zh-CN" altLang="en-US" dirty="0"/>
                  <a:t>（线性）编码</a:t>
                </a:r>
                <a:endParaRPr lang="en-US" altLang="zh-CN" dirty="0"/>
              </a:p>
              <a:p>
                <a:pPr lvl="1"/>
                <a:r>
                  <a:rPr lang="zh-CN" altLang="en-US" dirty="0"/>
                  <a:t>给定一组基向量</a:t>
                </a:r>
                <a14:m>
                  <m:oMath xmlns:m="http://schemas.openxmlformats.org/officeDocument/2006/math">
                    <m:r>
                      <a:rPr lang="en-US" altLang="zh-CN" i="1" dirty="0" smtClean="0">
                        <a:latin typeface="Cambria Math" panose="02040503050406030204" pitchFamily="18" charset="0"/>
                      </a:rPr>
                      <m:t>𝐴</m:t>
                    </m:r>
                    <m:r>
                      <a:rPr lang="en-US" altLang="zh-CN" i="1" dirty="0" smtClean="0">
                        <a:latin typeface="Cambria Math" panose="02040503050406030204" pitchFamily="18" charset="0"/>
                      </a:rPr>
                      <m:t> = [</m:t>
                    </m:r>
                    <m:r>
                      <a:rPr lang="en-US" altLang="zh-CN" b="1" i="1" dirty="0" smtClean="0">
                        <a:latin typeface="Cambria Math" panose="02040503050406030204" pitchFamily="18" charset="0"/>
                      </a:rPr>
                      <m:t>𝒂</m:t>
                    </m:r>
                    <m:r>
                      <a:rPr lang="en-US" altLang="zh-CN" b="1" i="1" baseline="-25000" dirty="0" smtClean="0">
                        <a:latin typeface="Cambria Math" panose="02040503050406030204" pitchFamily="18" charset="0"/>
                      </a:rPr>
                      <m:t>𝟏</m:t>
                    </m:r>
                    <m:r>
                      <a:rPr lang="en-US" altLang="zh-CN" b="1" i="1" dirty="0" smtClean="0">
                        <a:latin typeface="Cambria Math" panose="02040503050406030204" pitchFamily="18" charset="0"/>
                      </a:rPr>
                      <m:t> ,··· ,</m:t>
                    </m:r>
                    <m:r>
                      <a:rPr lang="en-US" altLang="zh-CN" b="1" i="1" dirty="0" smtClean="0">
                        <a:latin typeface="Cambria Math" panose="02040503050406030204" pitchFamily="18" charset="0"/>
                      </a:rPr>
                      <m:t>𝒂𝒑</m:t>
                    </m:r>
                    <m:r>
                      <a:rPr lang="en-US" altLang="zh-CN" i="1" dirty="0" smtClean="0">
                        <a:latin typeface="Cambria Math" panose="02040503050406030204" pitchFamily="18" charset="0"/>
                      </a:rPr>
                      <m:t>]</m:t>
                    </m:r>
                  </m:oMath>
                </a14:m>
                <a:r>
                  <a:rPr lang="zh-CN" altLang="en-US" dirty="0"/>
                  <a:t>，将输入样本</a:t>
                </a:r>
                <a14:m>
                  <m:oMath xmlns:m="http://schemas.openxmlformats.org/officeDocument/2006/math">
                    <m:r>
                      <a:rPr lang="en-US" altLang="zh-CN" b="1" i="1" dirty="0" smtClean="0">
                        <a:latin typeface="Cambria Math" panose="02040503050406030204" pitchFamily="18" charset="0"/>
                      </a:rPr>
                      <m:t>𝒙</m:t>
                    </m:r>
                  </m:oMath>
                </a14:m>
                <a:r>
                  <a:rPr lang="en-US" altLang="zh-CN" dirty="0"/>
                  <a:t> </a:t>
                </a:r>
                <a:r>
                  <a:rPr lang="zh-CN" altLang="en-US" dirty="0"/>
                  <a:t>表示为这些基向量的线性组合</a:t>
                </a:r>
              </a:p>
            </p:txBody>
          </p:sp>
        </mc:Choice>
        <mc:Fallback xmlns="">
          <p:sp>
            <p:nvSpPr>
              <p:cNvPr id="3" name="内容占位符 2">
                <a:extLst>
                  <a:ext uri="{FF2B5EF4-FFF2-40B4-BE49-F238E27FC236}">
                    <a16:creationId xmlns:a16="http://schemas.microsoft.com/office/drawing/2014/main" id="{B1B73D16-4CAB-4367-ADDB-ABEE90550C67}"/>
                  </a:ext>
                </a:extLst>
              </p:cNvPr>
              <p:cNvSpPr>
                <a:spLocks noGrp="1" noRot="1" noChangeAspect="1" noMove="1" noResize="1" noEditPoints="1" noAdjustHandles="1" noChangeArrowheads="1" noChangeShapeType="1" noTextEdit="1"/>
              </p:cNvSpPr>
              <p:nvPr>
                <p:ph sz="quarter" idx="1"/>
              </p:nvPr>
            </p:nvSpPr>
            <p:spPr>
              <a:blipFill>
                <a:blip r:embed="rId3"/>
                <a:stretch>
                  <a:fillRect l="-1037" t="-1728" r="-148"/>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139F2ADE-F4A4-4141-BD53-68EFA6D52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2743972"/>
            <a:ext cx="1905000" cy="1510862"/>
          </a:xfrm>
          <a:prstGeom prst="rect">
            <a:avLst/>
          </a:prstGeom>
        </p:spPr>
      </p:pic>
      <p:sp>
        <p:nvSpPr>
          <p:cNvPr id="6" name="矩形 5">
            <a:extLst>
              <a:ext uri="{FF2B5EF4-FFF2-40B4-BE49-F238E27FC236}">
                <a16:creationId xmlns:a16="http://schemas.microsoft.com/office/drawing/2014/main" id="{F77A18D7-D224-445A-B572-F82CDCB44733}"/>
              </a:ext>
            </a:extLst>
          </p:cNvPr>
          <p:cNvSpPr/>
          <p:nvPr/>
        </p:nvSpPr>
        <p:spPr>
          <a:xfrm>
            <a:off x="7162801" y="4572000"/>
            <a:ext cx="2044149" cy="369332"/>
          </a:xfrm>
          <a:prstGeom prst="rect">
            <a:avLst/>
          </a:prstGeom>
        </p:spPr>
        <p:txBody>
          <a:bodyPr wrap="none">
            <a:spAutoFit/>
          </a:bodyPr>
          <a:lstStyle/>
          <a:p>
            <a:r>
              <a:rPr lang="zh-CN" altLang="en-US" dirty="0"/>
              <a:t>编码（encoding）</a:t>
            </a:r>
          </a:p>
        </p:txBody>
      </p:sp>
      <p:sp>
        <p:nvSpPr>
          <p:cNvPr id="7" name="矩形 6">
            <a:extLst>
              <a:ext uri="{FF2B5EF4-FFF2-40B4-BE49-F238E27FC236}">
                <a16:creationId xmlns:a16="http://schemas.microsoft.com/office/drawing/2014/main" id="{864CD3E2-B433-468B-A44B-08A64328EFD2}"/>
              </a:ext>
            </a:extLst>
          </p:cNvPr>
          <p:cNvSpPr/>
          <p:nvPr/>
        </p:nvSpPr>
        <p:spPr>
          <a:xfrm>
            <a:off x="4000556" y="4554550"/>
            <a:ext cx="2095445" cy="369332"/>
          </a:xfrm>
          <a:prstGeom prst="rect">
            <a:avLst/>
          </a:prstGeom>
        </p:spPr>
        <p:txBody>
          <a:bodyPr wrap="none">
            <a:spAutoFit/>
          </a:bodyPr>
          <a:lstStyle/>
          <a:p>
            <a:r>
              <a:rPr lang="zh-CN" altLang="en-US" dirty="0"/>
              <a:t>字典（dictionary）</a:t>
            </a:r>
          </a:p>
        </p:txBody>
      </p:sp>
      <p:cxnSp>
        <p:nvCxnSpPr>
          <p:cNvPr id="9" name="直接连接符 8">
            <a:extLst>
              <a:ext uri="{FF2B5EF4-FFF2-40B4-BE49-F238E27FC236}">
                <a16:creationId xmlns:a16="http://schemas.microsoft.com/office/drawing/2014/main" id="{B5D116CF-FD75-4E38-B5D8-D95D0BA4125F}"/>
              </a:ext>
            </a:extLst>
          </p:cNvPr>
          <p:cNvCxnSpPr>
            <a:cxnSpLocks/>
            <a:endCxn id="7" idx="0"/>
          </p:cNvCxnSpPr>
          <p:nvPr/>
        </p:nvCxnSpPr>
        <p:spPr>
          <a:xfrm flipH="1">
            <a:off x="5048278" y="4038600"/>
            <a:ext cx="971524" cy="515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9AB44419-0819-4B1C-8DAE-059111D839F3}"/>
              </a:ext>
            </a:extLst>
          </p:cNvPr>
          <p:cNvCxnSpPr>
            <a:cxnSpLocks/>
            <a:endCxn id="6" idx="0"/>
          </p:cNvCxnSpPr>
          <p:nvPr/>
        </p:nvCxnSpPr>
        <p:spPr>
          <a:xfrm>
            <a:off x="6324601" y="4038600"/>
            <a:ext cx="1860275"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8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2A5019-25DE-43C8-91E5-6DFFB0984E9D}"/>
              </a:ext>
            </a:extLst>
          </p:cNvPr>
          <p:cNvSpPr>
            <a:spLocks noGrp="1"/>
          </p:cNvSpPr>
          <p:nvPr>
            <p:ph type="title"/>
          </p:nvPr>
        </p:nvSpPr>
        <p:spPr/>
        <p:txBody>
          <a:bodyPr/>
          <a:lstStyle/>
          <a:p>
            <a:r>
              <a:rPr lang="zh-CN" altLang="en-US" dirty="0"/>
              <a:t>完备性</a:t>
            </a:r>
          </a:p>
        </p:txBody>
      </p:sp>
      <p:sp>
        <p:nvSpPr>
          <p:cNvPr id="3" name="内容占位符 2">
            <a:extLst>
              <a:ext uri="{FF2B5EF4-FFF2-40B4-BE49-F238E27FC236}">
                <a16:creationId xmlns:a16="http://schemas.microsoft.com/office/drawing/2014/main" id="{7980EFDC-774F-4DF0-AEDB-DB98D961A663}"/>
              </a:ext>
            </a:extLst>
          </p:cNvPr>
          <p:cNvSpPr>
            <a:spLocks noGrp="1"/>
          </p:cNvSpPr>
          <p:nvPr>
            <p:ph sz="quarter" idx="1"/>
          </p:nvPr>
        </p:nvSpPr>
        <p:spPr/>
        <p:txBody>
          <a:bodyPr/>
          <a:lstStyle/>
          <a:p>
            <a:r>
              <a:rPr lang="zh-CN" altLang="en-US" dirty="0"/>
              <a:t>如果</a:t>
            </a:r>
            <a:r>
              <a:rPr lang="en-US" altLang="zh-CN" dirty="0"/>
              <a:t>p</a:t>
            </a:r>
            <a:r>
              <a:rPr lang="zh-CN" altLang="en-US" dirty="0"/>
              <a:t>个基向量刚好可以支撑</a:t>
            </a:r>
            <a:r>
              <a:rPr lang="en-US" altLang="zh-CN" dirty="0"/>
              <a:t>p</a:t>
            </a:r>
            <a:r>
              <a:rPr lang="zh-CN" altLang="en-US" dirty="0"/>
              <a:t>维的欧氏空间，则这</a:t>
            </a:r>
            <a:r>
              <a:rPr lang="en-US" altLang="zh-CN" dirty="0"/>
              <a:t>p</a:t>
            </a:r>
            <a:r>
              <a:rPr lang="zh-CN" altLang="en-US" dirty="0"/>
              <a:t>个基向量是</a:t>
            </a:r>
            <a:r>
              <a:rPr lang="zh-CN" altLang="en-US" dirty="0">
                <a:solidFill>
                  <a:srgbClr val="FF0000"/>
                </a:solidFill>
              </a:rPr>
              <a:t>完备</a:t>
            </a:r>
            <a:r>
              <a:rPr lang="zh-CN" altLang="en-US" dirty="0"/>
              <a:t>的。</a:t>
            </a:r>
            <a:endParaRPr lang="en-US" altLang="zh-CN" dirty="0"/>
          </a:p>
          <a:p>
            <a:r>
              <a:rPr lang="zh-CN" altLang="en-US" dirty="0"/>
              <a:t>如果</a:t>
            </a:r>
            <a:r>
              <a:rPr lang="en-US" altLang="zh-CN" dirty="0"/>
              <a:t>p</a:t>
            </a:r>
            <a:r>
              <a:rPr lang="zh-CN" altLang="en-US" dirty="0"/>
              <a:t>个基向量可以支撑</a:t>
            </a:r>
            <a:r>
              <a:rPr lang="en-US" altLang="zh-CN" dirty="0"/>
              <a:t>d</a:t>
            </a:r>
            <a:r>
              <a:rPr lang="zh-CN" altLang="en-US" dirty="0"/>
              <a:t>维的欧氏空间，并且</a:t>
            </a:r>
            <a:r>
              <a:rPr lang="en-US" altLang="zh-CN" dirty="0"/>
              <a:t>p &gt; d</a:t>
            </a:r>
            <a:r>
              <a:rPr lang="zh-CN" altLang="en-US" dirty="0"/>
              <a:t>，则这</a:t>
            </a:r>
            <a:r>
              <a:rPr lang="en-US" altLang="zh-CN" dirty="0"/>
              <a:t>p</a:t>
            </a:r>
            <a:r>
              <a:rPr lang="zh-CN" altLang="en-US" dirty="0"/>
              <a:t>个基向量是</a:t>
            </a:r>
            <a:r>
              <a:rPr lang="zh-CN" altLang="en-US" dirty="0">
                <a:solidFill>
                  <a:srgbClr val="FF0000"/>
                </a:solidFill>
              </a:rPr>
              <a:t>过完备</a:t>
            </a:r>
            <a:r>
              <a:rPr lang="zh-CN" altLang="en-US" dirty="0"/>
              <a:t>的，冗余的。</a:t>
            </a:r>
            <a:endParaRPr lang="en-US" altLang="zh-CN" dirty="0"/>
          </a:p>
          <a:p>
            <a:endParaRPr lang="en-US" altLang="zh-CN" dirty="0"/>
          </a:p>
          <a:p>
            <a:r>
              <a:rPr lang="zh-CN" altLang="en-US" dirty="0"/>
              <a:t>稀疏编码</a:t>
            </a:r>
            <a:endParaRPr lang="en-US" altLang="zh-CN" dirty="0"/>
          </a:p>
          <a:p>
            <a:pPr lvl="1"/>
            <a:r>
              <a:rPr lang="zh-CN" altLang="en-US" dirty="0"/>
              <a:t>找到一组“超完备”的基向量（即</a:t>
            </a:r>
            <a:r>
              <a:rPr lang="en-US" altLang="zh-CN" dirty="0"/>
              <a:t>p &gt; d</a:t>
            </a:r>
            <a:r>
              <a:rPr lang="zh-CN" altLang="en-US" dirty="0"/>
              <a:t>）来进行编码。</a:t>
            </a:r>
          </a:p>
          <a:p>
            <a:endParaRPr lang="zh-CN" altLang="en-US" dirty="0"/>
          </a:p>
        </p:txBody>
      </p:sp>
    </p:spTree>
    <p:extLst>
      <p:ext uri="{BB962C8B-B14F-4D97-AF65-F5344CB8AC3E}">
        <p14:creationId xmlns:p14="http://schemas.microsoft.com/office/powerpoint/2010/main" val="295229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57B125-15F2-48EE-87B1-C8F1B962677F}"/>
              </a:ext>
            </a:extLst>
          </p:cNvPr>
          <p:cNvSpPr>
            <a:spLocks noGrp="1"/>
          </p:cNvSpPr>
          <p:nvPr>
            <p:ph type="title"/>
          </p:nvPr>
        </p:nvSpPr>
        <p:spPr/>
        <p:txBody>
          <a:bodyPr/>
          <a:lstStyle/>
          <a:p>
            <a:r>
              <a:rPr lang="zh-CN" altLang="en-US" dirty="0"/>
              <a:t>稀疏编码</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CA00AD2-CF03-485F-A7A2-AA69AB092149}"/>
                  </a:ext>
                </a:extLst>
              </p:cNvPr>
              <p:cNvSpPr>
                <a:spLocks noGrp="1"/>
              </p:cNvSpPr>
              <p:nvPr>
                <p:ph sz="quarter" idx="1"/>
              </p:nvPr>
            </p:nvSpPr>
            <p:spPr/>
            <p:txBody>
              <a:bodyPr/>
              <a:lstStyle/>
              <a:p>
                <a:r>
                  <a:rPr lang="zh-CN" altLang="en-US" dirty="0"/>
                  <a:t>给定一组</a:t>
                </a:r>
                <a:r>
                  <a:rPr lang="en-US" altLang="zh-CN" dirty="0"/>
                  <a:t>N </a:t>
                </a:r>
                <a:r>
                  <a:rPr lang="zh-CN" altLang="en-US" dirty="0"/>
                  <a:t>个输入向量</a:t>
                </a:r>
                <a14:m>
                  <m:oMath xmlns:m="http://schemas.openxmlformats.org/officeDocument/2006/math">
                    <m:r>
                      <a:rPr lang="en-US" altLang="zh-CN" b="1" i="1" dirty="0" smtClean="0">
                        <a:latin typeface="Cambria Math" panose="02040503050406030204" pitchFamily="18" charset="0"/>
                      </a:rPr>
                      <m:t>𝒙</m:t>
                    </m:r>
                    <m:r>
                      <a:rPr lang="en-US" altLang="zh-CN" b="1" i="1" baseline="30000" dirty="0" smtClean="0">
                        <a:latin typeface="Cambria Math" panose="02040503050406030204" pitchFamily="18" charset="0"/>
                      </a:rPr>
                      <m:t>(</m:t>
                    </m:r>
                    <m:r>
                      <a:rPr lang="en-US" altLang="zh-CN" b="1" i="1" baseline="30000" dirty="0">
                        <a:latin typeface="Cambria Math" panose="02040503050406030204" pitchFamily="18" charset="0"/>
                      </a:rPr>
                      <m:t>𝟏</m:t>
                    </m:r>
                    <m:r>
                      <a:rPr lang="en-US" altLang="zh-CN" b="1" i="1" baseline="30000" dirty="0">
                        <a:latin typeface="Cambria Math" panose="02040503050406030204" pitchFamily="18" charset="0"/>
                      </a:rPr>
                      <m:t>) ,··· ,</m:t>
                    </m:r>
                    <m:r>
                      <a:rPr lang="en-US" altLang="zh-CN" b="1" i="1" dirty="0" smtClean="0">
                        <a:latin typeface="Cambria Math" panose="02040503050406030204" pitchFamily="18" charset="0"/>
                      </a:rPr>
                      <m:t>𝒙</m:t>
                    </m:r>
                    <m:r>
                      <a:rPr lang="en-US" altLang="zh-CN" b="1" i="1" baseline="30000" dirty="0" smtClean="0">
                        <a:latin typeface="Cambria Math" panose="02040503050406030204" pitchFamily="18" charset="0"/>
                      </a:rPr>
                      <m:t>(</m:t>
                    </m:r>
                    <m:r>
                      <a:rPr lang="en-US" altLang="zh-CN" b="1" i="1" baseline="30000" dirty="0">
                        <a:latin typeface="Cambria Math" panose="02040503050406030204" pitchFamily="18" charset="0"/>
                      </a:rPr>
                      <m:t>𝑵</m:t>
                    </m:r>
                    <m:r>
                      <a:rPr lang="en-US" altLang="zh-CN" b="1" i="1" baseline="30000" dirty="0">
                        <a:latin typeface="Cambria Math" panose="02040503050406030204" pitchFamily="18" charset="0"/>
                      </a:rPr>
                      <m:t>) </m:t>
                    </m:r>
                  </m:oMath>
                </a14:m>
                <a:r>
                  <a:rPr lang="zh-CN" altLang="en-US" dirty="0"/>
                  <a:t>，其稀疏编码的目标函数定义为</a:t>
                </a:r>
                <a:endParaRPr lang="en-US" altLang="zh-CN" dirty="0"/>
              </a:p>
              <a:p>
                <a:endParaRPr lang="en-US" altLang="zh-CN" dirty="0"/>
              </a:p>
              <a:p>
                <a:endParaRPr lang="en-US" altLang="zh-CN" dirty="0"/>
              </a:p>
              <a:p>
                <a:pPr lvl="1"/>
                <a14:m>
                  <m:oMath xmlns:m="http://schemas.openxmlformats.org/officeDocument/2006/math">
                    <m:r>
                      <a:rPr lang="en-US" altLang="zh-CN" i="1" dirty="0" smtClean="0">
                        <a:latin typeface="Cambria Math" panose="02040503050406030204" pitchFamily="18" charset="0"/>
                      </a:rPr>
                      <m:t>𝜌</m:t>
                    </m:r>
                    <m:r>
                      <a:rPr lang="en-US" altLang="zh-CN" i="1" dirty="0" smtClean="0">
                        <a:latin typeface="Cambria Math" panose="02040503050406030204" pitchFamily="18" charset="0"/>
                      </a:rPr>
                      <m:t>(·)</m:t>
                    </m:r>
                  </m:oMath>
                </a14:m>
                <a:r>
                  <a:rPr lang="zh-CN" altLang="en-US" dirty="0"/>
                  <a:t>是一个稀疏性衡量函数，</a:t>
                </a:r>
                <a14:m>
                  <m:oMath xmlns:m="http://schemas.openxmlformats.org/officeDocument/2006/math">
                    <m:r>
                      <a:rPr lang="en-US" altLang="zh-CN" i="1" dirty="0" smtClean="0">
                        <a:latin typeface="Cambria Math" panose="02040503050406030204" pitchFamily="18" charset="0"/>
                      </a:rPr>
                      <m:t>𝜂</m:t>
                    </m:r>
                  </m:oMath>
                </a14:m>
                <a:r>
                  <a:rPr lang="zh-CN" altLang="en-US" dirty="0"/>
                  <a:t>是一个超参数，用来控制稀疏性的强度。</a:t>
                </a:r>
              </a:p>
            </p:txBody>
          </p:sp>
        </mc:Choice>
        <mc:Fallback xmlns="">
          <p:sp>
            <p:nvSpPr>
              <p:cNvPr id="3" name="内容占位符 2">
                <a:extLst>
                  <a:ext uri="{FF2B5EF4-FFF2-40B4-BE49-F238E27FC236}">
                    <a16:creationId xmlns:a16="http://schemas.microsoft.com/office/drawing/2014/main" id="{DCA00AD2-CF03-485F-A7A2-AA69AB092149}"/>
                  </a:ext>
                </a:extLst>
              </p:cNvPr>
              <p:cNvSpPr>
                <a:spLocks noGrp="1" noRot="1" noChangeAspect="1" noMove="1" noResize="1" noEditPoints="1" noAdjustHandles="1" noChangeArrowheads="1" noChangeShapeType="1" noTextEdit="1"/>
              </p:cNvSpPr>
              <p:nvPr>
                <p:ph sz="quarter" idx="1"/>
              </p:nvPr>
            </p:nvSpPr>
            <p:spPr>
              <a:blipFill>
                <a:blip r:embed="rId2"/>
                <a:stretch>
                  <a:fillRect l="-1037" t="-1605" r="-1630"/>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802E8108-07AC-4306-8154-3D46CC6AF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438400"/>
            <a:ext cx="4597976" cy="914400"/>
          </a:xfrm>
          <a:prstGeom prst="rect">
            <a:avLst/>
          </a:prstGeom>
        </p:spPr>
      </p:pic>
      <p:pic>
        <p:nvPicPr>
          <p:cNvPr id="7" name="图片 6">
            <a:extLst>
              <a:ext uri="{FF2B5EF4-FFF2-40B4-BE49-F238E27FC236}">
                <a16:creationId xmlns:a16="http://schemas.microsoft.com/office/drawing/2014/main" id="{521FFCFE-72EE-41E3-8DD2-BD191995A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5328622"/>
            <a:ext cx="1981200" cy="906550"/>
          </a:xfrm>
          <a:prstGeom prst="rect">
            <a:avLst/>
          </a:prstGeom>
        </p:spPr>
      </p:pic>
      <p:pic>
        <p:nvPicPr>
          <p:cNvPr id="9" name="图片 8">
            <a:extLst>
              <a:ext uri="{FF2B5EF4-FFF2-40B4-BE49-F238E27FC236}">
                <a16:creationId xmlns:a16="http://schemas.microsoft.com/office/drawing/2014/main" id="{25D0A418-3983-406C-842A-411F262640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1" y="4297680"/>
            <a:ext cx="2511845" cy="914400"/>
          </a:xfrm>
          <a:prstGeom prst="rect">
            <a:avLst/>
          </a:prstGeom>
        </p:spPr>
      </p:pic>
      <p:pic>
        <p:nvPicPr>
          <p:cNvPr id="11" name="图片 10">
            <a:extLst>
              <a:ext uri="{FF2B5EF4-FFF2-40B4-BE49-F238E27FC236}">
                <a16:creationId xmlns:a16="http://schemas.microsoft.com/office/drawing/2014/main" id="{0385EBD6-267F-4647-848F-BCD5B12A6A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8038" y="4951196"/>
            <a:ext cx="2196639" cy="906550"/>
          </a:xfrm>
          <a:prstGeom prst="rect">
            <a:avLst/>
          </a:prstGeom>
        </p:spPr>
      </p:pic>
      <p:pic>
        <p:nvPicPr>
          <p:cNvPr id="13" name="图片 12">
            <a:extLst>
              <a:ext uri="{FF2B5EF4-FFF2-40B4-BE49-F238E27FC236}">
                <a16:creationId xmlns:a16="http://schemas.microsoft.com/office/drawing/2014/main" id="{A88423FF-6A18-48D8-B1CF-898B9750B3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5307" y="4964515"/>
            <a:ext cx="2340160" cy="906549"/>
          </a:xfrm>
          <a:prstGeom prst="rect">
            <a:avLst/>
          </a:prstGeom>
        </p:spPr>
      </p:pic>
    </p:spTree>
    <p:extLst>
      <p:ext uri="{BB962C8B-B14F-4D97-AF65-F5344CB8AC3E}">
        <p14:creationId xmlns:p14="http://schemas.microsoft.com/office/powerpoint/2010/main" val="310409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qxp">
      <a:dk1>
        <a:srgbClr val="2A4A75"/>
      </a:dk1>
      <a:lt1>
        <a:sysClr val="window" lastClr="FFFFFF"/>
      </a:lt1>
      <a:dk2>
        <a:srgbClr val="2A4A75"/>
      </a:dk2>
      <a:lt2>
        <a:srgbClr val="DEF5FA"/>
      </a:lt2>
      <a:accent1>
        <a:srgbClr val="1C314E"/>
      </a:accent1>
      <a:accent2>
        <a:srgbClr val="EB641B"/>
      </a:accent2>
      <a:accent3>
        <a:srgbClr val="DA1F28"/>
      </a:accent3>
      <a:accent4>
        <a:srgbClr val="39639D"/>
      </a:accent4>
      <a:accent5>
        <a:srgbClr val="474B78"/>
      </a:accent5>
      <a:accent6>
        <a:srgbClr val="7D3C4A"/>
      </a:accent6>
      <a:hlink>
        <a:srgbClr val="FF8119"/>
      </a:hlink>
      <a:folHlink>
        <a:srgbClr val="44B9E8"/>
      </a:folHlink>
    </a:clrScheme>
    <a:fontScheme name="qxp">
      <a:majorFont>
        <a:latin typeface="Helvetica"/>
        <a:ea typeface="微软雅黑"/>
        <a:cs typeface=""/>
      </a:majorFont>
      <a:minorFont>
        <a:latin typeface="Helvetica"/>
        <a:ea typeface="华文楷体"/>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a:spAutoFit/>
      </a:bodyPr>
      <a:lstStyle>
        <a:defPPr>
          <a:defRPr sz="2400" dirty="0"/>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17835</TotalTime>
  <Words>1164</Words>
  <Application>Microsoft Office PowerPoint</Application>
  <PresentationFormat>宽屏</PresentationFormat>
  <Paragraphs>115</Paragraphs>
  <Slides>27</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华文楷体</vt:lpstr>
      <vt:lpstr>华文细黑</vt:lpstr>
      <vt:lpstr>宋体</vt:lpstr>
      <vt:lpstr>微软雅黑</vt:lpstr>
      <vt:lpstr>Arial</vt:lpstr>
      <vt:lpstr>Calibri</vt:lpstr>
      <vt:lpstr>Cambria</vt:lpstr>
      <vt:lpstr>Cambria Math</vt:lpstr>
      <vt:lpstr>Helvetica</vt:lpstr>
      <vt:lpstr>Wingdings</vt:lpstr>
      <vt:lpstr>Wingdings 3</vt:lpstr>
      <vt:lpstr>Origin</vt:lpstr>
      <vt:lpstr>无监督学习</vt:lpstr>
      <vt:lpstr>无监督学习（ Unsupervised Learning ）</vt:lpstr>
      <vt:lpstr>为什么要无监督学习？</vt:lpstr>
      <vt:lpstr>典型的无监督学习问题</vt:lpstr>
      <vt:lpstr>无监督特征学习</vt:lpstr>
      <vt:lpstr>主成份分析（Principal Component Analysis，PCA）</vt:lpstr>
      <vt:lpstr>稀疏编码（Sparse Coding）</vt:lpstr>
      <vt:lpstr>完备性</vt:lpstr>
      <vt:lpstr>稀疏编码</vt:lpstr>
      <vt:lpstr>训练过程</vt:lpstr>
      <vt:lpstr>稀疏编码的优点</vt:lpstr>
      <vt:lpstr>自编码器（ Auto-Encoder ）</vt:lpstr>
      <vt:lpstr>稀疏自编码器</vt:lpstr>
      <vt:lpstr>降噪自编码器</vt:lpstr>
      <vt:lpstr>概率密度估计</vt:lpstr>
      <vt:lpstr>密度估计</vt:lpstr>
      <vt:lpstr>参数密度估计</vt:lpstr>
      <vt:lpstr>参数密度估计一般存在以下问题</vt:lpstr>
      <vt:lpstr>非参密度估计</vt:lpstr>
      <vt:lpstr>非参密度估计</vt:lpstr>
      <vt:lpstr>非参密度估计</vt:lpstr>
      <vt:lpstr>非参密度估计</vt:lpstr>
      <vt:lpstr>直方图方法（Histogram Method）</vt:lpstr>
      <vt:lpstr>核密度估计（Kernel Density Estimation）</vt:lpstr>
      <vt:lpstr>核密度估计</vt:lpstr>
      <vt:lpstr>K近邻方法</vt:lpstr>
      <vt:lpstr>PowerPoint 演示文稿</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Branding Roadmap Template</dc:title>
  <dc:creator>Xipeng Qiu</dc:creator>
  <cp:lastModifiedBy>Qiu Xipeng</cp:lastModifiedBy>
  <cp:revision>1806</cp:revision>
  <dcterms:created xsi:type="dcterms:W3CDTF">2009-03-19T21:17:53Z</dcterms:created>
  <dcterms:modified xsi:type="dcterms:W3CDTF">2019-11-14T05:28:22Z</dcterms:modified>
</cp:coreProperties>
</file>