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74"/>
  </p:notesMasterIdLst>
  <p:sldIdLst>
    <p:sldId id="256" r:id="rId2"/>
    <p:sldId id="1125" r:id="rId3"/>
    <p:sldId id="1123" r:id="rId4"/>
    <p:sldId id="1119" r:id="rId5"/>
    <p:sldId id="1120" r:id="rId6"/>
    <p:sldId id="1121" r:id="rId7"/>
    <p:sldId id="924" r:id="rId8"/>
    <p:sldId id="926" r:id="rId9"/>
    <p:sldId id="1110" r:id="rId10"/>
    <p:sldId id="1099" r:id="rId11"/>
    <p:sldId id="939" r:id="rId12"/>
    <p:sldId id="954" r:id="rId13"/>
    <p:sldId id="1112" r:id="rId14"/>
    <p:sldId id="1113" r:id="rId15"/>
    <p:sldId id="1109" r:id="rId16"/>
    <p:sldId id="1111" r:id="rId17"/>
    <p:sldId id="1098" r:id="rId18"/>
    <p:sldId id="1097" r:id="rId19"/>
    <p:sldId id="1094" r:id="rId20"/>
    <p:sldId id="955" r:id="rId21"/>
    <p:sldId id="1095" r:id="rId22"/>
    <p:sldId id="1126" r:id="rId23"/>
    <p:sldId id="1114" r:id="rId24"/>
    <p:sldId id="1096" r:id="rId25"/>
    <p:sldId id="367" r:id="rId26"/>
    <p:sldId id="1101" r:id="rId27"/>
    <p:sldId id="1100" r:id="rId28"/>
    <p:sldId id="284" r:id="rId29"/>
    <p:sldId id="286" r:id="rId30"/>
    <p:sldId id="288" r:id="rId31"/>
    <p:sldId id="956" r:id="rId32"/>
    <p:sldId id="1093" r:id="rId33"/>
    <p:sldId id="1117" r:id="rId34"/>
    <p:sldId id="1127" r:id="rId35"/>
    <p:sldId id="415" r:id="rId36"/>
    <p:sldId id="1128" r:id="rId37"/>
    <p:sldId id="1103" r:id="rId38"/>
    <p:sldId id="1130" r:id="rId39"/>
    <p:sldId id="1129" r:id="rId40"/>
    <p:sldId id="1108" r:id="rId41"/>
    <p:sldId id="1131" r:id="rId42"/>
    <p:sldId id="441" r:id="rId43"/>
    <p:sldId id="1137" r:id="rId44"/>
    <p:sldId id="1136" r:id="rId45"/>
    <p:sldId id="1115" r:id="rId46"/>
    <p:sldId id="1102" r:id="rId47"/>
    <p:sldId id="1132" r:id="rId48"/>
    <p:sldId id="1104" r:id="rId49"/>
    <p:sldId id="1116" r:id="rId50"/>
    <p:sldId id="1105" r:id="rId51"/>
    <p:sldId id="1106" r:id="rId52"/>
    <p:sldId id="1107" r:id="rId53"/>
    <p:sldId id="445" r:id="rId54"/>
    <p:sldId id="446" r:id="rId55"/>
    <p:sldId id="1133" r:id="rId56"/>
    <p:sldId id="468" r:id="rId57"/>
    <p:sldId id="469" r:id="rId58"/>
    <p:sldId id="1134" r:id="rId59"/>
    <p:sldId id="1135" r:id="rId60"/>
    <p:sldId id="474" r:id="rId61"/>
    <p:sldId id="476" r:id="rId62"/>
    <p:sldId id="477" r:id="rId63"/>
    <p:sldId id="1140" r:id="rId64"/>
    <p:sldId id="527" r:id="rId65"/>
    <p:sldId id="1146" r:id="rId66"/>
    <p:sldId id="458" r:id="rId67"/>
    <p:sldId id="829" r:id="rId68"/>
    <p:sldId id="813" r:id="rId69"/>
    <p:sldId id="1138" r:id="rId70"/>
    <p:sldId id="1139" r:id="rId71"/>
    <p:sldId id="931" r:id="rId72"/>
    <p:sldId id="447" r:id="rId73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521415D9-36F7-43E2-AB2F-B90AF26B5E84}">
      <p14:sectionLst xmlns:p14="http://schemas.microsoft.com/office/powerpoint/2010/main">
        <p14:section name="默认节" id="{F7C6C2FB-27F1-4C54-84AD-CB6625FEB4C3}">
          <p14:sldIdLst>
            <p14:sldId id="256"/>
            <p14:sldId id="1125"/>
            <p14:sldId id="1123"/>
            <p14:sldId id="1119"/>
            <p14:sldId id="1120"/>
            <p14:sldId id="1121"/>
            <p14:sldId id="924"/>
            <p14:sldId id="926"/>
            <p14:sldId id="1110"/>
            <p14:sldId id="1099"/>
            <p14:sldId id="939"/>
            <p14:sldId id="954"/>
            <p14:sldId id="1112"/>
            <p14:sldId id="1113"/>
            <p14:sldId id="1109"/>
            <p14:sldId id="1111"/>
            <p14:sldId id="1098"/>
            <p14:sldId id="1097"/>
            <p14:sldId id="1094"/>
            <p14:sldId id="955"/>
            <p14:sldId id="1095"/>
            <p14:sldId id="1126"/>
            <p14:sldId id="1114"/>
            <p14:sldId id="1096"/>
            <p14:sldId id="367"/>
            <p14:sldId id="1101"/>
            <p14:sldId id="1100"/>
            <p14:sldId id="284"/>
            <p14:sldId id="286"/>
            <p14:sldId id="288"/>
            <p14:sldId id="956"/>
            <p14:sldId id="1093"/>
            <p14:sldId id="1117"/>
            <p14:sldId id="1127"/>
            <p14:sldId id="415"/>
            <p14:sldId id="1128"/>
            <p14:sldId id="1103"/>
            <p14:sldId id="1130"/>
            <p14:sldId id="1129"/>
            <p14:sldId id="1108"/>
            <p14:sldId id="1131"/>
            <p14:sldId id="441"/>
            <p14:sldId id="1137"/>
            <p14:sldId id="1136"/>
            <p14:sldId id="1115"/>
            <p14:sldId id="1102"/>
            <p14:sldId id="1132"/>
            <p14:sldId id="1104"/>
            <p14:sldId id="1116"/>
            <p14:sldId id="1105"/>
            <p14:sldId id="1106"/>
            <p14:sldId id="1107"/>
            <p14:sldId id="445"/>
            <p14:sldId id="446"/>
            <p14:sldId id="1133"/>
            <p14:sldId id="468"/>
            <p14:sldId id="469"/>
            <p14:sldId id="1134"/>
            <p14:sldId id="1135"/>
            <p14:sldId id="474"/>
            <p14:sldId id="476"/>
            <p14:sldId id="477"/>
            <p14:sldId id="1140"/>
            <p14:sldId id="527"/>
            <p14:sldId id="1146"/>
            <p14:sldId id="458"/>
            <p14:sldId id="829"/>
            <p14:sldId id="813"/>
            <p14:sldId id="1138"/>
            <p14:sldId id="1139"/>
            <p14:sldId id="931"/>
            <p14:sldId id="44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19" autoAdjust="0"/>
    <p:restoredTop sz="79006" autoAdjust="0"/>
  </p:normalViewPr>
  <p:slideViewPr>
    <p:cSldViewPr>
      <p:cViewPr varScale="1">
        <p:scale>
          <a:sx n="99" d="100"/>
          <a:sy n="99" d="100"/>
        </p:scale>
        <p:origin x="1282" y="77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288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83E5292-C197-4B29-8ABD-C7AEB5E0B154}" type="datetimeFigureOut">
              <a:rPr lang="en-US" altLang="zh-CN"/>
              <a:pPr>
                <a:defRPr/>
              </a:pPr>
              <a:t>12/14/2019</a:t>
            </a:fld>
            <a:endParaRPr lang="en-US" altLang="zh-C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4C119E0-CEE4-4FF8-83B2-DC856A2C17C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448963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stackoverflow.com/questions/879432/what-is-the-difference-between-a-generative-and-a-discriminative-algorithm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C119E0-CEE4-4FF8-83B2-DC856A2C17CC}" type="slidenum">
              <a:rPr lang="en-US" altLang="zh-CN" smtClean="0"/>
              <a:pPr>
                <a:defRPr/>
              </a:pPr>
              <a:t>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093931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dirty="0">
                <a:solidFill>
                  <a:srgbClr val="00B050"/>
                </a:solidFill>
              </a:rPr>
              <a:t>Move towards value 1</a:t>
            </a:r>
            <a:endParaRPr lang="zh-TW" altLang="en-US" sz="1200" dirty="0">
              <a:solidFill>
                <a:srgbClr val="00B050"/>
              </a:solidFill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DEF51-542F-46EE-BED1-D95B1201EC92}" type="slidenum">
              <a:rPr lang="zh-TW" altLang="en-US" smtClean="0"/>
              <a:t>42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412185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1200" dirty="0"/>
              <a:t>Ribbon</a:t>
            </a:r>
            <a:r>
              <a:rPr lang="zh-CN" altLang="en-US" dirty="0">
                <a:effectLst/>
              </a:rPr>
              <a:t>丝带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4C119E0-CEE4-4FF8-83B2-DC856A2C17CC}" type="slidenum">
              <a:rPr lang="en-US" altLang="zh-CN" smtClean="0"/>
              <a:pPr>
                <a:defRPr/>
              </a:pPr>
              <a:t>56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823028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err="1"/>
              <a:t>Wavnet</a:t>
            </a:r>
            <a:r>
              <a:rPr lang="en-US" altLang="zh-TW" dirty="0"/>
              <a:t> is the same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DC6393-61A8-4C9F-91A2-1B083ED76E6F}" type="slidenum">
              <a:rPr lang="zh-TW" altLang="en-US" smtClean="0"/>
              <a:t>57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440034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Can I provide the full proof here?</a:t>
            </a:r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en-US" altLang="zh-TW" dirty="0"/>
              <a:t>In the end, Bi-GAN = Autoencoder</a:t>
            </a:r>
          </a:p>
          <a:p>
            <a:endParaRPr lang="en-US" altLang="zh-TW" dirty="0"/>
          </a:p>
          <a:p>
            <a:r>
              <a:rPr lang="en-US" altLang="zh-TW" dirty="0"/>
              <a:t>Different kind of regularization</a:t>
            </a:r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D2D15-A37C-4141-AE19-34032904BC40}" type="slidenum">
              <a:rPr lang="zh-TW" altLang="en-US" smtClean="0"/>
              <a:t>64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64753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中翻英 英翻中 沒有哪一個一定比較長或比較短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F65742-51E4-418D-8157-79EC9C21EBA9}" type="slidenum">
              <a:rPr lang="zh-TW" altLang="en-US" smtClean="0"/>
              <a:t>66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142082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1" lang="zh-CN" altLang="en-US" dirty="0"/>
              <a:t>文本生成最基本的做法：使用</a:t>
            </a:r>
            <a:r>
              <a:rPr kumimoji="1" lang="en-US" altLang="zh-CN" dirty="0"/>
              <a:t>RNNLM</a:t>
            </a:r>
            <a:r>
              <a:rPr kumimoji="1" lang="zh-CN" altLang="en-US" dirty="0"/>
              <a:t>的模型，训练时每一步预测下一个字，计算一个序列所有步的交叉熵之和作为</a:t>
            </a:r>
            <a:r>
              <a:rPr kumimoji="1" lang="en-US" altLang="zh-CN" dirty="0"/>
              <a:t>loss</a:t>
            </a:r>
            <a:r>
              <a:rPr kumimoji="1" lang="zh-CN" altLang="en-US" dirty="0"/>
              <a:t>，</a:t>
            </a:r>
            <a:r>
              <a:rPr kumimoji="1" lang="zh-CN" altLang="en-US" baseline="0" dirty="0"/>
              <a:t> 测试时采用</a:t>
            </a:r>
            <a:r>
              <a:rPr kumimoji="1" lang="en-US" altLang="zh-CN" baseline="0" dirty="0"/>
              <a:t>greedy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search</a:t>
            </a:r>
            <a:r>
              <a:rPr kumimoji="1" lang="zh-CN" altLang="en-US" baseline="0" dirty="0"/>
              <a:t>或者</a:t>
            </a:r>
            <a:r>
              <a:rPr kumimoji="1" lang="en-US" altLang="zh-CN" baseline="0" dirty="0"/>
              <a:t>beam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search</a:t>
            </a:r>
            <a:r>
              <a:rPr kumimoji="1" lang="zh-CN" altLang="en-US" baseline="0" dirty="0"/>
              <a:t>进行文本生成</a:t>
            </a:r>
            <a:endParaRPr kumimoji="1" lang="zh-CN" alt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dirty="0"/>
              <a:t>2.</a:t>
            </a:r>
            <a:r>
              <a:rPr kumimoji="1" lang="zh-CN" altLang="en-US" dirty="0"/>
              <a:t> 在训练阶段，每一步输入存在</a:t>
            </a:r>
            <a:r>
              <a:rPr kumimoji="1" lang="en-US" altLang="zh-CN" dirty="0"/>
              <a:t>ground</a:t>
            </a:r>
            <a:r>
              <a:rPr kumimoji="1" lang="zh-CN" altLang="en-US" dirty="0"/>
              <a:t> </a:t>
            </a:r>
            <a:r>
              <a:rPr kumimoji="1" lang="en-US" altLang="zh-CN" dirty="0"/>
              <a:t>truth</a:t>
            </a:r>
            <a:r>
              <a:rPr kumimoji="1" lang="zh-CN" altLang="en-US" dirty="0"/>
              <a:t>的词，而在测试阶段，每一步的输入只能基于前一步的输出，所以训练和测试存在不一致，这就是</a:t>
            </a:r>
            <a:r>
              <a:rPr kumimoji="1" lang="en-US" altLang="zh-CN" dirty="0"/>
              <a:t>exposure</a:t>
            </a:r>
            <a:r>
              <a:rPr kumimoji="1" lang="zh-CN" altLang="en-US" dirty="0"/>
              <a:t> </a:t>
            </a:r>
            <a:r>
              <a:rPr kumimoji="1" lang="en-US" altLang="zh-CN" dirty="0"/>
              <a:t>bias</a:t>
            </a:r>
            <a:r>
              <a:rPr kumimoji="1" lang="zh-CN" altLang="en-US" dirty="0"/>
              <a:t>问题。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1" lang="zh-CN" alt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dirty="0"/>
              <a:t>3.</a:t>
            </a:r>
            <a:r>
              <a:rPr kumimoji="1" lang="zh-CN" altLang="en-US" dirty="0"/>
              <a:t> </a:t>
            </a:r>
            <a:r>
              <a:rPr kumimoji="1" lang="en-US" altLang="zh-CN" dirty="0"/>
              <a:t>Exposure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bias</a:t>
            </a:r>
            <a:r>
              <a:rPr kumimoji="1" lang="zh-CN" altLang="en-US" baseline="0" dirty="0"/>
              <a:t>会导致的问题： 测试阶段，一旦文本生成过程中产生错误的词，该序列后续的生成就是乱的。</a:t>
            </a:r>
            <a:endParaRPr kumimoji="1" lang="zh-CN" altLang="en-US" dirty="0"/>
          </a:p>
          <a:p>
            <a:endParaRPr kumimoji="1" lang="zh-CN" altLang="en-US" dirty="0"/>
          </a:p>
          <a:p>
            <a:r>
              <a:rPr kumimoji="1" lang="en-US" altLang="zh-CN" dirty="0"/>
              <a:t>4.</a:t>
            </a:r>
            <a:r>
              <a:rPr kumimoji="1" lang="zh-CN" altLang="en-US" baseline="0" dirty="0"/>
              <a:t> </a:t>
            </a:r>
            <a:r>
              <a:rPr kumimoji="1" lang="zh-CN" altLang="en-US" dirty="0"/>
              <a:t>这是一篇减轻文本生成中</a:t>
            </a:r>
            <a:r>
              <a:rPr kumimoji="1" lang="en-US" altLang="zh-CN" dirty="0"/>
              <a:t>exposure</a:t>
            </a:r>
            <a:r>
              <a:rPr kumimoji="1" lang="zh-CN" altLang="en-US" dirty="0"/>
              <a:t> </a:t>
            </a:r>
            <a:r>
              <a:rPr kumimoji="1" lang="en-US" altLang="zh-CN" dirty="0"/>
              <a:t>bias</a:t>
            </a:r>
            <a:r>
              <a:rPr kumimoji="1" lang="zh-CN" altLang="en-US" dirty="0"/>
              <a:t>问题的文章，文中采用的策略是缓慢将训练过程中每步的输入由</a:t>
            </a:r>
            <a:r>
              <a:rPr kumimoji="1" lang="en-US" altLang="zh-CN" dirty="0"/>
              <a:t>ground</a:t>
            </a:r>
            <a:r>
              <a:rPr kumimoji="1" lang="zh-CN" altLang="en-US" dirty="0"/>
              <a:t> </a:t>
            </a:r>
            <a:r>
              <a:rPr kumimoji="1" lang="en-US" altLang="zh-CN" dirty="0"/>
              <a:t>truth</a:t>
            </a:r>
            <a:r>
              <a:rPr kumimoji="1" lang="zh-CN" altLang="en-US" dirty="0"/>
              <a:t>替换为前一步的输出，即在每设置以概率</a:t>
            </a:r>
            <a:r>
              <a:rPr kumimoji="1" lang="en-US" altLang="zh-CN" dirty="0"/>
              <a:t>p</a:t>
            </a:r>
            <a:r>
              <a:rPr kumimoji="1" lang="zh-CN" altLang="en-US" dirty="0"/>
              <a:t>采用</a:t>
            </a:r>
            <a:r>
              <a:rPr kumimoji="1" lang="en-US" altLang="zh-CN" dirty="0"/>
              <a:t>ground</a:t>
            </a:r>
            <a:r>
              <a:rPr kumimoji="1" lang="zh-CN" altLang="en-US" dirty="0"/>
              <a:t> </a:t>
            </a:r>
            <a:r>
              <a:rPr kumimoji="1" lang="en-US" altLang="zh-CN" dirty="0"/>
              <a:t>truth</a:t>
            </a:r>
            <a:r>
              <a:rPr kumimoji="1" lang="zh-CN" altLang="en-US" dirty="0"/>
              <a:t>，以（</a:t>
            </a:r>
            <a:r>
              <a:rPr kumimoji="1" lang="en-US" altLang="zh-CN" dirty="0"/>
              <a:t>1-p</a:t>
            </a:r>
            <a:r>
              <a:rPr kumimoji="1" lang="zh-CN" altLang="en-US" dirty="0"/>
              <a:t>）采用前一步的输出。</a:t>
            </a:r>
          </a:p>
          <a:p>
            <a:endParaRPr kumimoji="1" lang="zh-CN" altLang="en-US" dirty="0"/>
          </a:p>
          <a:p>
            <a:r>
              <a:rPr kumimoji="1" lang="en-US" altLang="zh-CN" baseline="0" dirty="0"/>
              <a:t>5.</a:t>
            </a:r>
            <a:r>
              <a:rPr kumimoji="1" lang="zh-CN" altLang="en-US" baseline="0" dirty="0"/>
              <a:t> 通过这种方式，模型在训练阶段就能见到更多例子，因此变得更鲁棒，在测试阶段即使预测出错误的词，序列后续的生成也能调整回来。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0B42DF-9DED-7343-86D8-499046286502}" type="slidenum">
              <a:rPr kumimoji="1" lang="zh-CN" altLang="en-US" smtClean="0"/>
              <a:t>68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581248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>
                <a:hlinkClick r:id="rId3"/>
              </a:rPr>
              <a:t>https://stackoverflow.com/questions/879432/what-is-the-difference-between-a-generative-and-a-discriminative-algorithm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4C119E0-CEE4-4FF8-83B2-DC856A2C17CC}" type="slidenum">
              <a:rPr lang="en-US" altLang="zh-CN" smtClean="0"/>
              <a:pPr>
                <a:defRPr/>
              </a:pPr>
              <a:t>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158309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一般为了简化模型，假设隐变量先验分布</a:t>
            </a:r>
            <a:r>
              <a:rPr lang="en-US" altLang="zh-CN" dirty="0"/>
              <a:t>p(</a:t>
            </a:r>
            <a:r>
              <a:rPr lang="en-US" altLang="zh-CN" dirty="0" err="1"/>
              <a:t>z;θ</a:t>
            </a:r>
            <a:r>
              <a:rPr lang="en-US" altLang="zh-CN" dirty="0"/>
              <a:t>)</a:t>
            </a:r>
            <a:r>
              <a:rPr lang="zh-CN" altLang="en-US" dirty="0"/>
              <a:t>为标准高斯分布</a:t>
            </a:r>
            <a:r>
              <a:rPr lang="en-US" altLang="zh-CN" dirty="0"/>
              <a:t>N(z;0,I)</a:t>
            </a:r>
            <a:r>
              <a:rPr lang="zh-CN" altLang="en-US" dirty="0"/>
              <a:t>。</a:t>
            </a:r>
          </a:p>
          <a:p>
            <a:r>
              <a:rPr lang="zh-CN" altLang="en-US" dirty="0"/>
              <a:t>隐变量</a:t>
            </a:r>
            <a:r>
              <a:rPr lang="en-US" altLang="zh-CN" dirty="0"/>
              <a:t>z</a:t>
            </a:r>
            <a:r>
              <a:rPr lang="zh-CN" altLang="en-US" dirty="0"/>
              <a:t>的每一维之间都是独立的。在这个假设下，先验分布</a:t>
            </a:r>
            <a:r>
              <a:rPr lang="en-US" altLang="zh-CN" dirty="0"/>
              <a:t>p(</a:t>
            </a:r>
            <a:r>
              <a:rPr lang="en-US" altLang="zh-CN" dirty="0" err="1"/>
              <a:t>z;θ</a:t>
            </a:r>
            <a:r>
              <a:rPr lang="en-US" altLang="zh-CN" dirty="0"/>
              <a:t>)</a:t>
            </a:r>
            <a:r>
              <a:rPr lang="zh-CN" altLang="en-US" dirty="0"/>
              <a:t>中没有参</a:t>
            </a:r>
          </a:p>
          <a:p>
            <a:r>
              <a:rPr lang="zh-CN" altLang="en-US" dirty="0"/>
              <a:t>数。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C119E0-CEE4-4FF8-83B2-DC856A2C17CC}" type="slidenum">
              <a:rPr lang="en-US" altLang="zh-CN" smtClean="0"/>
              <a:pPr>
                <a:defRPr/>
              </a:pPr>
              <a:t>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670404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一般为了简化模型，假设隐变量先验分布</a:t>
            </a:r>
            <a:r>
              <a:rPr lang="en-US" altLang="zh-CN" dirty="0"/>
              <a:t>p(</a:t>
            </a:r>
            <a:r>
              <a:rPr lang="en-US" altLang="zh-CN" dirty="0" err="1"/>
              <a:t>z;θ</a:t>
            </a:r>
            <a:r>
              <a:rPr lang="en-US" altLang="zh-CN" dirty="0"/>
              <a:t>)</a:t>
            </a:r>
            <a:r>
              <a:rPr lang="zh-CN" altLang="en-US" dirty="0"/>
              <a:t>为标准高斯分布</a:t>
            </a:r>
            <a:r>
              <a:rPr lang="en-US" altLang="zh-CN" dirty="0"/>
              <a:t>N(z;0,I)</a:t>
            </a:r>
            <a:r>
              <a:rPr lang="zh-CN" altLang="en-US" dirty="0"/>
              <a:t>。</a:t>
            </a:r>
          </a:p>
          <a:p>
            <a:r>
              <a:rPr lang="zh-CN" altLang="en-US" dirty="0"/>
              <a:t>隐变量</a:t>
            </a:r>
            <a:r>
              <a:rPr lang="en-US" altLang="zh-CN" dirty="0"/>
              <a:t>z</a:t>
            </a:r>
            <a:r>
              <a:rPr lang="zh-CN" altLang="en-US" dirty="0"/>
              <a:t>的每一维之间都是独立的。在这个假设下，先验分布</a:t>
            </a:r>
            <a:r>
              <a:rPr lang="en-US" altLang="zh-CN" dirty="0"/>
              <a:t>p(</a:t>
            </a:r>
            <a:r>
              <a:rPr lang="en-US" altLang="zh-CN" dirty="0" err="1"/>
              <a:t>z;θ</a:t>
            </a:r>
            <a:r>
              <a:rPr lang="en-US" altLang="zh-CN" dirty="0"/>
              <a:t>)</a:t>
            </a:r>
            <a:r>
              <a:rPr lang="zh-CN" altLang="en-US" dirty="0"/>
              <a:t>中没有参</a:t>
            </a:r>
          </a:p>
          <a:p>
            <a:r>
              <a:rPr lang="zh-CN" altLang="en-US" dirty="0"/>
              <a:t>数。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C119E0-CEE4-4FF8-83B2-DC856A2C17CC}" type="slidenum">
              <a:rPr lang="en-US" altLang="zh-CN" smtClean="0"/>
              <a:pPr>
                <a:defRPr/>
              </a:pPr>
              <a:t>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896513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在深度生成模型中，</a:t>
            </a:r>
            <a:r>
              <a:rPr lang="en-US" altLang="zh-CN" dirty="0"/>
              <a:t>p(</a:t>
            </a:r>
            <a:r>
              <a:rPr lang="en-US" altLang="zh-CN" dirty="0" err="1"/>
              <a:t>z|x;θ</a:t>
            </a:r>
            <a:r>
              <a:rPr lang="en-US" altLang="zh-CN" dirty="0"/>
              <a:t>)</a:t>
            </a:r>
            <a:r>
              <a:rPr lang="zh-CN" altLang="en-US" dirty="0"/>
              <a:t>是非常复杂的分布，很难用简单的分布去近似。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C119E0-CEE4-4FF8-83B2-DC856A2C17CC}" type="slidenum">
              <a:rPr lang="en-US" altLang="zh-CN" smtClean="0"/>
              <a:pPr>
                <a:defRPr/>
              </a:pPr>
              <a:t>11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591417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C119E0-CEE4-4FF8-83B2-DC856A2C17CC}" type="slidenum">
              <a:rPr lang="en-US" altLang="zh-CN" smtClean="0"/>
              <a:pPr>
                <a:defRPr/>
              </a:pPr>
              <a:t>20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139881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DCGANs</a:t>
            </a:r>
            <a:r>
              <a:rPr lang="zh-CN" altLang="en-US" dirty="0"/>
              <a:t>的主要优点是通过一些经验性的网络结构设计使得对抗训练更</a:t>
            </a:r>
          </a:p>
          <a:p>
            <a:r>
              <a:rPr lang="zh-CN" altLang="en-US" dirty="0"/>
              <a:t>加稳定。比如，（</a:t>
            </a:r>
            <a:r>
              <a:rPr lang="en-US" altLang="zh-CN" dirty="0"/>
              <a:t>1</a:t>
            </a:r>
            <a:r>
              <a:rPr lang="zh-CN" altLang="en-US" dirty="0"/>
              <a:t>）使用代步长的卷积（在判别网络中）和微步卷积（在生成</a:t>
            </a:r>
          </a:p>
          <a:p>
            <a:r>
              <a:rPr lang="zh-CN" altLang="en-US" dirty="0"/>
              <a:t>网络中）来代替汇聚操作，以免损失信息；（</a:t>
            </a:r>
            <a:r>
              <a:rPr lang="en-US" altLang="zh-CN" dirty="0"/>
              <a:t>2</a:t>
            </a:r>
            <a:r>
              <a:rPr lang="zh-CN" altLang="en-US" dirty="0"/>
              <a:t>）使用批量归一化；（</a:t>
            </a:r>
            <a:r>
              <a:rPr lang="en-US" altLang="zh-CN" dirty="0"/>
              <a:t>3</a:t>
            </a:r>
            <a:r>
              <a:rPr lang="zh-CN" altLang="en-US" dirty="0"/>
              <a:t>）去除卷积</a:t>
            </a:r>
          </a:p>
          <a:p>
            <a:r>
              <a:rPr lang="zh-CN" altLang="en-US" dirty="0"/>
              <a:t>层之后的全连接层；（</a:t>
            </a:r>
            <a:r>
              <a:rPr lang="en-US" altLang="zh-CN" dirty="0"/>
              <a:t>4</a:t>
            </a:r>
            <a:r>
              <a:rPr lang="zh-CN" altLang="en-US" dirty="0"/>
              <a:t>）在生成网络中，除了最后一层使用</a:t>
            </a:r>
            <a:r>
              <a:rPr lang="en-US" altLang="zh-CN" dirty="0" err="1"/>
              <a:t>Tanh</a:t>
            </a:r>
            <a:r>
              <a:rPr lang="zh-CN" altLang="en-US" dirty="0"/>
              <a:t>激活函数外，</a:t>
            </a:r>
          </a:p>
          <a:p>
            <a:r>
              <a:rPr lang="zh-CN" altLang="en-US" dirty="0"/>
              <a:t>其余层都使用</a:t>
            </a:r>
            <a:r>
              <a:rPr lang="en-US" altLang="zh-CN" dirty="0" err="1"/>
              <a:t>ReLU</a:t>
            </a:r>
            <a:r>
              <a:rPr lang="zh-CN" altLang="en-US" dirty="0"/>
              <a:t>函数；（</a:t>
            </a:r>
            <a:r>
              <a:rPr lang="en-US" altLang="zh-CN" dirty="0"/>
              <a:t>5</a:t>
            </a:r>
            <a:r>
              <a:rPr lang="zh-CN" altLang="en-US" dirty="0"/>
              <a:t>）在判别网络中，都使用</a:t>
            </a:r>
            <a:r>
              <a:rPr lang="en-US" altLang="zh-CN" dirty="0" err="1"/>
              <a:t>LeakyReLU</a:t>
            </a:r>
            <a:r>
              <a:rPr lang="zh-CN" altLang="en-US" dirty="0"/>
              <a:t>激活函数。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C119E0-CEE4-4FF8-83B2-DC856A2C17CC}" type="slidenum">
              <a:rPr lang="en-US" altLang="zh-CN" smtClean="0"/>
              <a:pPr>
                <a:defRPr/>
              </a:pPr>
              <a:t>32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590061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其中</a:t>
            </a:r>
            <a:r>
              <a:rPr lang="en-US" altLang="zh-CN" dirty="0"/>
              <a:t>JS</a:t>
            </a:r>
            <a:r>
              <a:rPr lang="zh-CN" altLang="en-US" dirty="0"/>
              <a:t>散度</a:t>
            </a:r>
            <a:r>
              <a:rPr lang="en-US" altLang="zh-CN" dirty="0"/>
              <a:t>D JS (p θ ∥p r ) ∈ [0,log2]</a:t>
            </a:r>
            <a:r>
              <a:rPr lang="zh-CN" altLang="en-US" dirty="0"/>
              <a:t>为有界函数，因此生成网络的目标为更多的</a:t>
            </a:r>
          </a:p>
          <a:p>
            <a:r>
              <a:rPr lang="zh-CN" altLang="en-US" dirty="0"/>
              <a:t>是受逆向</a:t>
            </a:r>
            <a:r>
              <a:rPr lang="en-US" altLang="zh-CN" dirty="0"/>
              <a:t>KL</a:t>
            </a:r>
            <a:r>
              <a:rPr lang="zh-CN" altLang="en-US" dirty="0"/>
              <a:t>散度</a:t>
            </a:r>
            <a:r>
              <a:rPr lang="en-US" altLang="zh-CN" dirty="0"/>
              <a:t>D KL (p θ ∥p r )</a:t>
            </a:r>
            <a:r>
              <a:rPr lang="zh-CN" altLang="en-US" dirty="0"/>
              <a:t>影响，使得生成网络更倾向于生成一些更“安全”</a:t>
            </a:r>
          </a:p>
          <a:p>
            <a:r>
              <a:rPr lang="zh-CN" altLang="en-US" dirty="0"/>
              <a:t>的样本，从而造成模型坍塌（</a:t>
            </a:r>
            <a:r>
              <a:rPr lang="en-US" altLang="zh-CN" dirty="0"/>
              <a:t>Model Collapse</a:t>
            </a:r>
            <a:r>
              <a:rPr lang="zh-CN" altLang="en-US" dirty="0"/>
              <a:t>）问题。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4C119E0-CEE4-4FF8-83B2-DC856A2C17CC}" type="slidenum">
              <a:rPr lang="en-US" altLang="zh-CN" smtClean="0"/>
              <a:pPr>
                <a:defRPr/>
              </a:pPr>
              <a:t>38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096990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前向</a:t>
            </a:r>
            <a:r>
              <a:rPr lang="en-US" altLang="zh-CN" dirty="0"/>
              <a:t>KL</a:t>
            </a:r>
            <a:r>
              <a:rPr lang="zh-CN" altLang="en-US" dirty="0"/>
              <a:t>散度会鼓励模型分布</a:t>
            </a:r>
            <a:r>
              <a:rPr lang="en-US" altLang="zh-CN" dirty="0"/>
              <a:t>p θ (x)</a:t>
            </a:r>
            <a:r>
              <a:rPr lang="zh-CN" altLang="en-US" dirty="0"/>
              <a:t>尽可能覆盖所有真实分布</a:t>
            </a:r>
            <a:r>
              <a:rPr lang="en-US" altLang="zh-CN" dirty="0"/>
              <a:t>p r (x) &gt;0</a:t>
            </a:r>
            <a:r>
              <a:rPr lang="zh-CN" altLang="en-US" dirty="0"/>
              <a:t>的点，而不用回避</a:t>
            </a:r>
            <a:r>
              <a:rPr lang="en-US" altLang="zh-CN" dirty="0"/>
              <a:t>p r (x) ≈ 0</a:t>
            </a:r>
            <a:r>
              <a:rPr lang="zh-CN" altLang="en-US" dirty="0"/>
              <a:t>的点</a:t>
            </a:r>
            <a:endParaRPr lang="en-US" altLang="zh-CN" dirty="0"/>
          </a:p>
          <a:p>
            <a:r>
              <a:rPr lang="zh-CN" altLang="en-US" dirty="0"/>
              <a:t>逆向</a:t>
            </a:r>
            <a:r>
              <a:rPr lang="en-US" altLang="zh-CN" dirty="0"/>
              <a:t>KL</a:t>
            </a:r>
            <a:r>
              <a:rPr lang="zh-CN" altLang="en-US" dirty="0"/>
              <a:t>散度会鼓励模型分布</a:t>
            </a:r>
            <a:r>
              <a:rPr lang="en-US" altLang="zh-CN" dirty="0"/>
              <a:t>p θ (x)</a:t>
            </a:r>
            <a:r>
              <a:rPr lang="zh-CN" altLang="en-US" dirty="0"/>
              <a:t>尽可能避开所有真实分布</a:t>
            </a:r>
            <a:r>
              <a:rPr lang="en-US" altLang="zh-CN" dirty="0"/>
              <a:t>p r (x) ≈0</a:t>
            </a:r>
            <a:r>
              <a:rPr lang="zh-CN" altLang="en-US" dirty="0"/>
              <a:t>的点，而不需要考虑是否覆盖所有布</a:t>
            </a:r>
            <a:r>
              <a:rPr lang="en-US" altLang="zh-CN" dirty="0"/>
              <a:t>p r (x) &gt; 0</a:t>
            </a:r>
            <a:r>
              <a:rPr lang="zh-CN" altLang="en-US" dirty="0"/>
              <a:t>的点。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4C119E0-CEE4-4FF8-83B2-DC856A2C17CC}" type="slidenum">
              <a:rPr lang="en-US" altLang="zh-CN" smtClean="0"/>
              <a:pPr>
                <a:defRPr/>
              </a:pPr>
              <a:t>40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82389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999067" y="2438403"/>
            <a:ext cx="9753600" cy="1956197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algn="ctr" eaLnBrk="1" hangingPunct="1"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5" name="Rectangle 11"/>
          <p:cNvSpPr/>
          <p:nvPr/>
        </p:nvSpPr>
        <p:spPr>
          <a:xfrm>
            <a:off x="304800" y="673896"/>
            <a:ext cx="7213600" cy="719623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algn="ctr" eaLnBrk="1" hangingPunct="1">
              <a:defRPr/>
            </a:pPr>
            <a:endParaRPr lang="zh-CN" altLang="zh-CN" sz="3600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/>
          <p:nvPr/>
        </p:nvSpPr>
        <p:spPr>
          <a:xfrm>
            <a:off x="999067" y="2438403"/>
            <a:ext cx="304800" cy="1956197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algn="ctr" eaLnBrk="1" hangingPunct="1"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7" name="Rectangle 15"/>
          <p:cNvSpPr/>
          <p:nvPr/>
        </p:nvSpPr>
        <p:spPr>
          <a:xfrm>
            <a:off x="359806" y="665099"/>
            <a:ext cx="187820" cy="73123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algn="ctr" eaLnBrk="1" hangingPunct="1"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418167" y="2676527"/>
            <a:ext cx="9144000" cy="1514475"/>
          </a:xfr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63006" y="726666"/>
            <a:ext cx="6853796" cy="568735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2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+mj-cs"/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</a:lstStyle>
          <a:p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0"/>
          </p:nvPr>
        </p:nvSpPr>
        <p:spPr>
          <a:xfrm>
            <a:off x="2946402" y="4800600"/>
            <a:ext cx="6737351" cy="1600200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>
                    <a:lumMod val="60000"/>
                    <a:lumOff val="40000"/>
                  </a:schemeClr>
                </a:solidFill>
                <a:latin typeface="+mn-ea"/>
                <a:ea typeface="+mn-ea"/>
              </a:defRPr>
            </a:lvl1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46728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999067" y="2438403"/>
            <a:ext cx="9753600" cy="1956197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algn="ctr" eaLnBrk="1" hangingPunct="1"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/>
          <p:nvPr/>
        </p:nvSpPr>
        <p:spPr>
          <a:xfrm>
            <a:off x="999067" y="2438403"/>
            <a:ext cx="304800" cy="1956197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algn="ctr" eaLnBrk="1" hangingPunct="1"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418167" y="2676527"/>
            <a:ext cx="9144000" cy="1514475"/>
          </a:xfrm>
        </p:spPr>
        <p:txBody>
          <a:bodyPr anchor="ctr"/>
          <a:lstStyle>
            <a:lvl1pPr algn="ctr"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082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10972800" cy="4937760"/>
          </a:xfrm>
        </p:spPr>
        <p:txBody>
          <a:bodyPr/>
          <a:lstStyle>
            <a:lvl1pPr>
              <a:defRPr>
                <a:latin typeface="华文楷体" panose="02010600040101010101" pitchFamily="2" charset="-122"/>
                <a:ea typeface="华文楷体" panose="02010600040101010101" pitchFamily="2" charset="-122"/>
              </a:defRPr>
            </a:lvl1pPr>
            <a:lvl2pPr>
              <a:defRPr sz="2400">
                <a:latin typeface="华文楷体" panose="02010600040101010101" pitchFamily="2" charset="-122"/>
                <a:ea typeface="华文楷体" panose="02010600040101010101" pitchFamily="2" charset="-122"/>
              </a:defRPr>
            </a:lvl2pPr>
            <a:lvl3pPr>
              <a:defRPr sz="2400">
                <a:latin typeface="华文楷体" panose="02010600040101010101" pitchFamily="2" charset="-122"/>
                <a:ea typeface="华文楷体" panose="02010600040101010101" pitchFamily="2" charset="-122"/>
              </a:defRPr>
            </a:lvl3pPr>
            <a:lvl4pPr>
              <a:defRPr sz="1800">
                <a:latin typeface="华文楷体" panose="02010600040101010101" pitchFamily="2" charset="-122"/>
                <a:ea typeface="华文楷体" panose="02010600040101010101" pitchFamily="2" charset="-122"/>
              </a:defRPr>
            </a:lvl4pPr>
            <a:lvl5pPr>
              <a:defRPr sz="1600">
                <a:latin typeface="华文楷体" panose="02010600040101010101" pitchFamily="2" charset="-122"/>
                <a:ea typeface="华文楷体" panose="02010600040101010101" pitchFamily="2" charset="-122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63955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us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31258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5388864" cy="49377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176264" y="1216152"/>
            <a:ext cx="5388864" cy="49377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671874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Text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6299200" cy="49377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4" name="直接连接符 3"/>
          <p:cNvCxnSpPr/>
          <p:nvPr userDrawn="1"/>
        </p:nvCxnSpPr>
        <p:spPr>
          <a:xfrm>
            <a:off x="7112000" y="1219200"/>
            <a:ext cx="0" cy="49377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5019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2683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4876800" y="3048003"/>
            <a:ext cx="304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dirty="0">
                <a:latin typeface="华文楷体" panose="02010600040101010101" pitchFamily="2" charset="-122"/>
                <a:ea typeface="华文楷体" panose="02010600040101010101" pitchFamily="2" charset="-122"/>
              </a:rPr>
              <a:t>谢  谢</a:t>
            </a:r>
            <a:endParaRPr lang="en-US" altLang="zh-CN" sz="36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98082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6B0D4-50AE-455C-8CB8-FA91D2297756}" type="datetimeFigureOut">
              <a:rPr lang="zh-TW" altLang="en-US" smtClean="0"/>
              <a:t>2019/12/14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18D97-057B-4649-A039-448A1754A34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07790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21"/>
          <p:cNvSpPr>
            <a:spLocks noGrp="1"/>
          </p:cNvSpPr>
          <p:nvPr>
            <p:ph type="title"/>
          </p:nvPr>
        </p:nvSpPr>
        <p:spPr bwMode="auto">
          <a:xfrm>
            <a:off x="609600" y="152400"/>
            <a:ext cx="10972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609600" y="1219200"/>
            <a:ext cx="10972800" cy="491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32" name="Straight Connector 28"/>
          <p:cNvSpPr>
            <a:spLocks noChangeShapeType="1"/>
          </p:cNvSpPr>
          <p:nvPr/>
        </p:nvSpPr>
        <p:spPr bwMode="auto">
          <a:xfrm>
            <a:off x="609600" y="1143000"/>
            <a:ext cx="109728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5" name="Straight Connector 27"/>
          <p:cNvSpPr>
            <a:spLocks noChangeShapeType="1"/>
          </p:cNvSpPr>
          <p:nvPr userDrawn="1"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400">
              <a:latin typeface="+mn-ea"/>
              <a:ea typeface="+mn-ea"/>
            </a:endParaRPr>
          </a:p>
        </p:txBody>
      </p:sp>
      <p:sp>
        <p:nvSpPr>
          <p:cNvPr id="16" name="Footer Placeholder 2"/>
          <p:cNvSpPr txBox="1">
            <a:spLocks/>
          </p:cNvSpPr>
          <p:nvPr userDrawn="1"/>
        </p:nvSpPr>
        <p:spPr>
          <a:xfrm>
            <a:off x="4064000" y="6362437"/>
            <a:ext cx="3962400" cy="365125"/>
          </a:xfrm>
          <a:prstGeom prst="rect">
            <a:avLst/>
          </a:prstGeom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2"/>
                </a:solidFill>
                <a:latin typeface="Cambria" panose="02040503050406030204" pitchFamily="18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zh-CN" sz="1400" dirty="0">
                <a:latin typeface="+mn-ea"/>
                <a:ea typeface="+mn-ea"/>
              </a:rPr>
              <a:t>《</a:t>
            </a:r>
            <a:r>
              <a:rPr lang="zh-CN" altLang="en-US" sz="1400" dirty="0">
                <a:latin typeface="+mn-ea"/>
                <a:ea typeface="+mn-ea"/>
              </a:rPr>
              <a:t>神经网络与深度学习</a:t>
            </a:r>
            <a:r>
              <a:rPr lang="en-US" altLang="zh-CN" sz="1400" dirty="0">
                <a:latin typeface="+mn-ea"/>
                <a:ea typeface="+mn-ea"/>
              </a:rPr>
              <a:t>》</a:t>
            </a:r>
            <a:endParaRPr lang="zh-CN" altLang="zh-CN" sz="1400" dirty="0">
              <a:latin typeface="+mn-ea"/>
              <a:ea typeface="+mn-ea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10972800" y="6362437"/>
            <a:ext cx="3754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fld id="{7A0AC270-0923-4589-A51D-6091E7C5371F}" type="slidenum">
              <a:rPr lang="zh-CN" altLang="en-US" sz="1400" kern="1200" smtClean="0">
                <a:solidFill>
                  <a:schemeClr val="tx2"/>
                </a:solidFill>
                <a:latin typeface="+mn-ea"/>
                <a:ea typeface="+mn-ea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altLang="zh-CN" sz="1400" kern="1200" dirty="0">
              <a:solidFill>
                <a:schemeClr val="tx2"/>
              </a:solidFill>
              <a:latin typeface="+mn-ea"/>
              <a:ea typeface="+mn-ea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31" r:id="rId2"/>
    <p:sldLayoutId id="2147483824" r:id="rId3"/>
    <p:sldLayoutId id="2147483828" r:id="rId4"/>
    <p:sldLayoutId id="2147483826" r:id="rId5"/>
    <p:sldLayoutId id="2147483832" r:id="rId6"/>
    <p:sldLayoutId id="2147483830" r:id="rId7"/>
    <p:sldLayoutId id="2147483829" r:id="rId8"/>
    <p:sldLayoutId id="2147483833" r:id="rId9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Calibri" panose="020F050202020403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Calibri" panose="020F050202020403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Calibri" panose="020F050202020403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Calibri" panose="020F0502020204030204" pitchFamily="34" charset="0"/>
        </a:defRPr>
      </a:lvl5pPr>
      <a:lvl6pPr marL="3429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Calibri" panose="020F0502020204030204" pitchFamily="34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Calibri" panose="020F0502020204030204" pitchFamily="34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Calibri" panose="020F0502020204030204" pitchFamily="34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Calibri" panose="020F0502020204030204" pitchFamily="34" charset="0"/>
        </a:defRPr>
      </a:lvl9pPr>
    </p:titleStyle>
    <p:bodyStyle>
      <a:lvl1pPr marL="204788" indent="-204788" algn="l" rtl="0" eaLnBrk="0" fontAlgn="base" hangingPunct="0">
        <a:spcBef>
          <a:spcPts val="450"/>
        </a:spcBef>
        <a:spcAft>
          <a:spcPct val="0"/>
        </a:spcAft>
        <a:buClr>
          <a:schemeClr val="accent1"/>
        </a:buClr>
        <a:buSzPct val="76000"/>
        <a:buFont typeface="Wingdings 3" panose="05040102010807070707" pitchFamily="18" charset="2"/>
        <a:buChar char=""/>
        <a:defRPr lang="en-US" altLang="zh-CN" sz="3200" kern="1200" dirty="0" smtClean="0">
          <a:solidFill>
            <a:schemeClr val="tx2"/>
          </a:solidFill>
          <a:latin typeface="+mn-ea"/>
          <a:ea typeface="+mn-ea"/>
          <a:cs typeface="Arial" panose="020B0604020202020204" pitchFamily="34" charset="0"/>
        </a:defRPr>
      </a:lvl1pPr>
      <a:lvl2pPr marL="410766" indent="-204788" algn="l" rtl="0" eaLnBrk="0" fontAlgn="base" hangingPunct="0">
        <a:spcBef>
          <a:spcPts val="375"/>
        </a:spcBef>
        <a:spcAft>
          <a:spcPct val="0"/>
        </a:spcAft>
        <a:buClr>
          <a:schemeClr val="accent2"/>
        </a:buClr>
        <a:buSzPct val="76000"/>
        <a:buFont typeface="Wingdings 3" panose="05040102010807070707" pitchFamily="18" charset="2"/>
        <a:buChar char=""/>
        <a:defRPr sz="2800" kern="1200">
          <a:solidFill>
            <a:schemeClr val="tx2"/>
          </a:solidFill>
          <a:latin typeface="华文楷体" panose="02010600040101010101" pitchFamily="2" charset="-122"/>
          <a:ea typeface="华文楷体" panose="02010600040101010101" pitchFamily="2" charset="-122"/>
          <a:cs typeface="+mn-cs"/>
        </a:defRPr>
      </a:lvl2pPr>
      <a:lvl3pPr marL="616744" indent="-171450" algn="l" rtl="0" eaLnBrk="0" fontAlgn="base" hangingPunct="0">
        <a:spcBef>
          <a:spcPts val="375"/>
        </a:spcBef>
        <a:spcAft>
          <a:spcPct val="0"/>
        </a:spcAft>
        <a:buClr>
          <a:srgbClr val="BCBCBC"/>
        </a:buClr>
        <a:buSzPct val="76000"/>
        <a:buFont typeface="Wingdings 3" panose="05040102010807070707" pitchFamily="18" charset="2"/>
        <a:buChar char=""/>
        <a:defRPr sz="2800" kern="1200">
          <a:solidFill>
            <a:schemeClr val="tx1"/>
          </a:solidFill>
          <a:latin typeface="华文楷体" panose="02010600040101010101" pitchFamily="2" charset="-122"/>
          <a:ea typeface="华文楷体" panose="02010600040101010101" pitchFamily="2" charset="-122"/>
          <a:cs typeface="+mn-cs"/>
        </a:defRPr>
      </a:lvl3pPr>
      <a:lvl4pPr marL="822722" indent="-171450" algn="l" rtl="0" eaLnBrk="0" fontAlgn="base" hangingPunct="0">
        <a:spcBef>
          <a:spcPts val="300"/>
        </a:spcBef>
        <a:spcAft>
          <a:spcPct val="0"/>
        </a:spcAft>
        <a:buClr>
          <a:srgbClr val="CF5716"/>
        </a:buClr>
        <a:buSzPct val="70000"/>
        <a:buFont typeface="Wingdings" panose="05000000000000000000" pitchFamily="2" charset="2"/>
        <a:buChar char=""/>
        <a:defRPr sz="2000" kern="1200">
          <a:solidFill>
            <a:schemeClr val="tx1"/>
          </a:solidFill>
          <a:latin typeface="华文楷体" panose="02010600040101010101" pitchFamily="2" charset="-122"/>
          <a:ea typeface="华文楷体" panose="02010600040101010101" pitchFamily="2" charset="-122"/>
          <a:cs typeface="+mn-cs"/>
        </a:defRPr>
      </a:lvl4pPr>
      <a:lvl5pPr marL="1028700" indent="-171450" algn="l" rtl="0" eaLnBrk="0" fontAlgn="base" hangingPunct="0">
        <a:spcBef>
          <a:spcPts val="225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"/>
        <a:defRPr sz="1800" kern="1200">
          <a:solidFill>
            <a:schemeClr val="tx1"/>
          </a:solidFill>
          <a:latin typeface="华文楷体" panose="02010600040101010101" pitchFamily="2" charset="-122"/>
          <a:ea typeface="华文楷体" panose="02010600040101010101" pitchFamily="2" charset="-122"/>
          <a:cs typeface="+mn-cs"/>
        </a:defRPr>
      </a:lvl5pPr>
      <a:lvl6pPr marL="1234440" indent="-137160" algn="l" rtl="0" eaLnBrk="1" latinLnBrk="0" hangingPunct="1">
        <a:spcBef>
          <a:spcPts val="225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371600" indent="-137160" algn="l" rtl="0" eaLnBrk="1" latinLnBrk="0" hangingPunct="1">
        <a:spcBef>
          <a:spcPts val="225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05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1508760" indent="-137160" algn="l" rtl="0" eaLnBrk="1" latinLnBrk="0" hangingPunct="1">
        <a:spcBef>
          <a:spcPts val="225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05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1645920" indent="-137160" algn="l" rtl="0" eaLnBrk="1" latinLnBrk="0" hangingPunct="1">
        <a:spcBef>
          <a:spcPts val="225"/>
        </a:spcBef>
        <a:buClr>
          <a:srgbClr val="9FB8CD"/>
        </a:buClr>
        <a:buSzPct val="75000"/>
        <a:buFont typeface="Wingdings 3"/>
        <a:buChar char=""/>
        <a:defRPr kumimoji="0" lang="en-US" sz="9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nndl.github.io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mp"/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m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mp"/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tm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mp"/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mp"/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tmp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6.png"/><Relationship Id="rId7" Type="http://schemas.openxmlformats.org/officeDocument/2006/relationships/image" Target="../media/image2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34.png"/><Relationship Id="rId7" Type="http://schemas.openxmlformats.org/officeDocument/2006/relationships/image" Target="../media/image36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jpg"/><Relationship Id="rId5" Type="http://schemas.openxmlformats.org/officeDocument/2006/relationships/image" Target="../media/image31.jpg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mp"/><Relationship Id="rId2" Type="http://schemas.openxmlformats.org/officeDocument/2006/relationships/image" Target="../media/image38.tmp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tm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mp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mp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mp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m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tmp"/><Relationship Id="rId5" Type="http://schemas.openxmlformats.org/officeDocument/2006/relationships/image" Target="../media/image53.tmp"/><Relationship Id="rId4" Type="http://schemas.openxmlformats.org/officeDocument/2006/relationships/image" Target="../media/image52.tm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5.tmp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7.tmp"/><Relationship Id="rId4" Type="http://schemas.openxmlformats.org/officeDocument/2006/relationships/image" Target="../media/image56.tm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m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9.tm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m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1.tm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m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1.tmp"/><Relationship Id="rId4" Type="http://schemas.openxmlformats.org/officeDocument/2006/relationships/image" Target="../media/image60.tmp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m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mp"/><Relationship Id="rId2" Type="http://schemas.openxmlformats.org/officeDocument/2006/relationships/image" Target="../media/image64.tmp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mp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mp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tmp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tmp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tmp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tmp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tmp"/><Relationship Id="rId2" Type="http://schemas.openxmlformats.org/officeDocument/2006/relationships/image" Target="../media/image72.tmp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2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jpg"/><Relationship Id="rId5" Type="http://schemas.openxmlformats.org/officeDocument/2006/relationships/image" Target="../media/image30.jpg"/><Relationship Id="rId10" Type="http://schemas.openxmlformats.org/officeDocument/2006/relationships/image" Target="../media/image95.png"/><Relationship Id="rId4" Type="http://schemas.openxmlformats.org/officeDocument/2006/relationships/image" Target="../media/image83.png"/><Relationship Id="rId9" Type="http://schemas.openxmlformats.org/officeDocument/2006/relationships/image" Target="../media/image36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tmp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m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tmp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tmp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深度生成模型</a:t>
            </a:r>
            <a:endParaRPr lang="en-US" altLang="zh-CN" dirty="0"/>
          </a:p>
        </p:txBody>
      </p:sp>
      <p:sp>
        <p:nvSpPr>
          <p:cNvPr id="6" name="副标题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CN" dirty="0"/>
              <a:t>《</a:t>
            </a:r>
            <a:r>
              <a:rPr lang="zh-CN" altLang="en-US" dirty="0"/>
              <a:t>神经网络与深度学习</a:t>
            </a:r>
            <a:r>
              <a:rPr lang="en-US" altLang="zh-CN" dirty="0"/>
              <a:t>》</a:t>
            </a:r>
            <a:endParaRPr lang="zh-CN" alt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>
                <a:hlinkClick r:id="rId3"/>
              </a:rPr>
              <a:t>https://nndl.github.io/</a:t>
            </a:r>
            <a:endParaRPr lang="en-US" altLang="zh-CN" dirty="0"/>
          </a:p>
          <a:p>
            <a:endParaRPr lang="en-US" altLang="zh-CN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A4BED31-9B27-42EE-841E-A06C30547E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3810000"/>
            <a:ext cx="6014514" cy="500756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EM</a:t>
            </a:r>
            <a:r>
              <a:rPr lang="zh-CN" altLang="en-US" dirty="0"/>
              <a:t>算法回顾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zh-CN" altLang="en-US" dirty="0"/>
              <a:t>给定一个样本</a:t>
            </a:r>
            <a:r>
              <a:rPr lang="en-US" altLang="zh-CN" dirty="0"/>
              <a:t>x</a:t>
            </a:r>
            <a:r>
              <a:rPr lang="zh-CN" altLang="en-US" dirty="0"/>
              <a:t>，其对数边际似然</a:t>
            </a:r>
            <a:r>
              <a:rPr lang="en-US" altLang="zh-CN" dirty="0"/>
              <a:t>log p(</a:t>
            </a:r>
            <a:r>
              <a:rPr lang="en-US" altLang="zh-CN" dirty="0" err="1"/>
              <a:t>x|θ</a:t>
            </a:r>
            <a:r>
              <a:rPr lang="en-US" altLang="zh-CN" dirty="0"/>
              <a:t>)</a:t>
            </a:r>
            <a:r>
              <a:rPr lang="zh-CN" altLang="en-US" dirty="0"/>
              <a:t>可以分解为</a:t>
            </a:r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</p:txBody>
      </p:sp>
      <p:sp>
        <p:nvSpPr>
          <p:cNvPr id="8" name="矩形 7"/>
          <p:cNvSpPr/>
          <p:nvPr/>
        </p:nvSpPr>
        <p:spPr>
          <a:xfrm>
            <a:off x="7172141" y="5166598"/>
            <a:ext cx="8386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E step</a:t>
            </a:r>
            <a:endParaRPr lang="zh-CN" altLang="en-US" dirty="0"/>
          </a:p>
        </p:txBody>
      </p:sp>
      <p:cxnSp>
        <p:nvCxnSpPr>
          <p:cNvPr id="10" name="直接箭头连接符 9"/>
          <p:cNvCxnSpPr>
            <a:cxnSpLocks/>
            <a:stCxn id="8" idx="0"/>
            <a:endCxn id="11" idx="2"/>
          </p:cNvCxnSpPr>
          <p:nvPr/>
        </p:nvCxnSpPr>
        <p:spPr>
          <a:xfrm flipV="1">
            <a:off x="7591486" y="4288484"/>
            <a:ext cx="0" cy="87811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6343773" y="3826819"/>
            <a:ext cx="2495427" cy="461665"/>
          </a:xfrm>
          <a:prstGeom prst="rect">
            <a:avLst/>
          </a:prstGeom>
          <a:ln>
            <a:solidFill>
              <a:schemeClr val="accent3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zh-CN" altLang="en-US" sz="2400" dirty="0"/>
          </a:p>
        </p:txBody>
      </p:sp>
      <p:sp>
        <p:nvSpPr>
          <p:cNvPr id="20" name="矩形 19"/>
          <p:cNvSpPr/>
          <p:nvPr/>
        </p:nvSpPr>
        <p:spPr>
          <a:xfrm>
            <a:off x="4704919" y="5136614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M step</a:t>
            </a:r>
            <a:endParaRPr lang="zh-CN" altLang="en-US" dirty="0"/>
          </a:p>
        </p:txBody>
      </p:sp>
      <p:cxnSp>
        <p:nvCxnSpPr>
          <p:cNvPr id="21" name="直接箭头连接符 20"/>
          <p:cNvCxnSpPr>
            <a:cxnSpLocks/>
            <a:stCxn id="20" idx="0"/>
            <a:endCxn id="22" idx="2"/>
          </p:cNvCxnSpPr>
          <p:nvPr/>
        </p:nvCxnSpPr>
        <p:spPr>
          <a:xfrm flipV="1">
            <a:off x="5143500" y="4288484"/>
            <a:ext cx="0" cy="84813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矩形 21"/>
          <p:cNvSpPr/>
          <p:nvPr/>
        </p:nvSpPr>
        <p:spPr>
          <a:xfrm>
            <a:off x="4191000" y="3826819"/>
            <a:ext cx="1905000" cy="461665"/>
          </a:xfrm>
          <a:prstGeom prst="rect">
            <a:avLst/>
          </a:prstGeom>
          <a:ln>
            <a:solidFill>
              <a:schemeClr val="accent3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zh-CN" altLang="en-US" sz="2400" dirty="0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921C35A9-F2FD-4A2A-B222-56CC6DACF1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082" y="1982275"/>
            <a:ext cx="2661627" cy="1034170"/>
          </a:xfrm>
          <a:prstGeom prst="rect">
            <a:avLst/>
          </a:prstGeom>
        </p:spPr>
      </p:pic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F2E90DE7-87D3-4BFC-96E0-4CDDEC2E8CBD}"/>
              </a:ext>
            </a:extLst>
          </p:cNvPr>
          <p:cNvCxnSpPr>
            <a:cxnSpLocks/>
            <a:stCxn id="22" idx="0"/>
            <a:endCxn id="17" idx="2"/>
          </p:cNvCxnSpPr>
          <p:nvPr/>
        </p:nvCxnSpPr>
        <p:spPr>
          <a:xfrm flipV="1">
            <a:off x="5143501" y="3016446"/>
            <a:ext cx="1769395" cy="8103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9258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  <p:bldP spid="20" grpId="0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变分自编码器</a:t>
            </a:r>
            <a:r>
              <a:rPr lang="en-US" altLang="zh-CN" dirty="0"/>
              <a:t>(VAE)</a:t>
            </a:r>
            <a:endParaRPr lang="zh-CN" altLang="en-US" dirty="0"/>
          </a:p>
        </p:txBody>
      </p:sp>
      <p:sp>
        <p:nvSpPr>
          <p:cNvPr id="5" name="内容占位符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lvl="1"/>
            <a:r>
              <a:rPr lang="zh-CN" altLang="en-US" dirty="0"/>
              <a:t>变分自编码器的模型结构可以分为两个部分：</a:t>
            </a:r>
            <a:endParaRPr lang="en-US" altLang="zh-CN" dirty="0"/>
          </a:p>
          <a:p>
            <a:pPr lvl="2"/>
            <a:r>
              <a:rPr lang="zh-CN" altLang="en-US" dirty="0"/>
              <a:t>寻找后验分布</a:t>
            </a:r>
            <a:r>
              <a:rPr lang="en-US" altLang="zh-CN" dirty="0"/>
              <a:t>p(</a:t>
            </a:r>
            <a:r>
              <a:rPr lang="en-US" altLang="zh-CN" dirty="0" err="1"/>
              <a:t>z|x;θ</a:t>
            </a:r>
            <a:r>
              <a:rPr lang="en-US" altLang="zh-CN" dirty="0"/>
              <a:t>)</a:t>
            </a:r>
            <a:r>
              <a:rPr lang="zh-CN" altLang="en-US" dirty="0"/>
              <a:t>的变分近似</a:t>
            </a:r>
            <a:r>
              <a:rPr lang="en-US" altLang="zh-CN" dirty="0"/>
              <a:t>q(</a:t>
            </a:r>
            <a:r>
              <a:rPr lang="en-US" altLang="zh-CN" dirty="0" err="1"/>
              <a:t>z|x;ϕ</a:t>
            </a:r>
            <a:r>
              <a:rPr lang="en-US" altLang="zh-CN" baseline="30000" dirty="0"/>
              <a:t>∗</a:t>
            </a:r>
            <a:r>
              <a:rPr lang="en-US" altLang="zh-CN" dirty="0"/>
              <a:t> )</a:t>
            </a:r>
            <a:r>
              <a:rPr lang="zh-CN" altLang="en-US" dirty="0"/>
              <a:t>；</a:t>
            </a:r>
            <a:endParaRPr lang="en-US" altLang="zh-CN" dirty="0"/>
          </a:p>
          <a:p>
            <a:pPr lvl="3"/>
            <a:r>
              <a:rPr lang="zh-CN" altLang="en-US" dirty="0"/>
              <a:t>变分推断：用简单的分布</a:t>
            </a:r>
            <a:r>
              <a:rPr lang="en-US" altLang="zh-CN" dirty="0"/>
              <a:t>q</a:t>
            </a:r>
            <a:r>
              <a:rPr lang="zh-CN" altLang="en-US" dirty="0"/>
              <a:t>去近似复杂的分</a:t>
            </a:r>
            <a:r>
              <a:rPr lang="en-US" altLang="zh-CN" dirty="0"/>
              <a:t>p(</a:t>
            </a:r>
            <a:r>
              <a:rPr lang="en-US" altLang="zh-CN" dirty="0" err="1"/>
              <a:t>z|x;θ</a:t>
            </a:r>
            <a:r>
              <a:rPr lang="en-US" altLang="zh-CN" dirty="0"/>
              <a:t>)</a:t>
            </a:r>
          </a:p>
          <a:p>
            <a:pPr lvl="2"/>
            <a:endParaRPr lang="en-US" altLang="zh-CN" dirty="0"/>
          </a:p>
          <a:p>
            <a:pPr lvl="2"/>
            <a:r>
              <a:rPr lang="zh-CN" altLang="en-US" dirty="0"/>
              <a:t>在已知</a:t>
            </a:r>
            <a:r>
              <a:rPr lang="en-US" altLang="zh-CN" dirty="0"/>
              <a:t>q(</a:t>
            </a:r>
            <a:r>
              <a:rPr lang="en-US" altLang="zh-CN" dirty="0" err="1"/>
              <a:t>z|x;ϕ</a:t>
            </a:r>
            <a:r>
              <a:rPr lang="en-US" altLang="zh-CN" baseline="-25000" dirty="0"/>
              <a:t>∗</a:t>
            </a:r>
            <a:r>
              <a:rPr lang="en-US" altLang="zh-CN" dirty="0"/>
              <a:t> )</a:t>
            </a:r>
            <a:r>
              <a:rPr lang="zh-CN" altLang="en-US" dirty="0"/>
              <a:t>的情况下，估计更好的生成</a:t>
            </a:r>
            <a:r>
              <a:rPr lang="en-US" altLang="zh-CN" dirty="0"/>
              <a:t>p(</a:t>
            </a:r>
            <a:r>
              <a:rPr lang="en-US" altLang="zh-CN" dirty="0" err="1"/>
              <a:t>x|z;θ</a:t>
            </a:r>
            <a:r>
              <a:rPr lang="en-US" altLang="zh-CN" dirty="0"/>
              <a:t>)</a:t>
            </a:r>
            <a:r>
              <a:rPr lang="zh-CN" altLang="en-US" dirty="0"/>
              <a:t>。</a:t>
            </a:r>
          </a:p>
        </p:txBody>
      </p:sp>
      <p:pic>
        <p:nvPicPr>
          <p:cNvPr id="4" name="图片 3" descr="屏幕剪辑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1" y="2590800"/>
            <a:ext cx="2695951" cy="264832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162801" y="1828800"/>
            <a:ext cx="3057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</a:rPr>
              <a:t>用神经网络来替代</a:t>
            </a:r>
          </a:p>
        </p:txBody>
      </p:sp>
      <p:cxnSp>
        <p:nvCxnSpPr>
          <p:cNvPr id="8" name="直接连接符 7"/>
          <p:cNvCxnSpPr>
            <a:stCxn id="6" idx="1"/>
          </p:cNvCxnSpPr>
          <p:nvPr/>
        </p:nvCxnSpPr>
        <p:spPr>
          <a:xfrm flipH="1">
            <a:off x="6705600" y="2090411"/>
            <a:ext cx="457200" cy="3619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1295400" y="2590800"/>
            <a:ext cx="1311566" cy="461665"/>
          </a:xfrm>
          <a:prstGeom prst="rect">
            <a:avLst/>
          </a:prstGeom>
          <a:ln>
            <a:solidFill>
              <a:schemeClr val="accent3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61740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变分自编码器</a:t>
            </a:r>
          </a:p>
        </p:txBody>
      </p:sp>
      <p:pic>
        <p:nvPicPr>
          <p:cNvPr id="4" name="图片 3" descr="屏幕剪辑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574" y="2133601"/>
            <a:ext cx="8492852" cy="3367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181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D0A3742-D20C-4B24-A52D-3BCA0F693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推断网络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84C1654-7ADA-4B72-868B-82AEFD839D5F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zh-CN" altLang="en-US" dirty="0"/>
              <a:t>推断网络</a:t>
            </a:r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目标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0E73EF7-9796-407E-AA43-C11988A23F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1" y="1905001"/>
            <a:ext cx="2106441" cy="41911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AB55DE9-2597-42D4-B409-F99834B116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2400312"/>
            <a:ext cx="1469610" cy="101784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9327D3C-CB9C-426A-A335-5F332AE059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4191001"/>
            <a:ext cx="4295768" cy="1714539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5B244F5B-767A-4E30-9085-97C558318030}"/>
              </a:ext>
            </a:extLst>
          </p:cNvPr>
          <p:cNvSpPr/>
          <p:nvPr/>
        </p:nvSpPr>
        <p:spPr>
          <a:xfrm>
            <a:off x="6079835" y="5122238"/>
            <a:ext cx="18473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>
            <a:spAutoFit/>
          </a:bodyPr>
          <a:lstStyle/>
          <a:p>
            <a:pPr algn="ctr"/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274181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B0AD07-843F-4D74-B14E-D0BA7393B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生成网络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9475D81-8E52-404B-B5AE-DA3D0877EC65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zh-CN" altLang="en-US" dirty="0"/>
              <a:t>先验分布</a:t>
            </a:r>
            <a:r>
              <a:rPr lang="en-US" altLang="zh-CN" dirty="0"/>
              <a:t>p(z|</a:t>
            </a:r>
            <a:r>
              <a:rPr lang="el-GR" altLang="zh-CN" dirty="0"/>
              <a:t>θ)</a:t>
            </a:r>
            <a:endParaRPr lang="en-US" altLang="zh-CN" dirty="0"/>
          </a:p>
          <a:p>
            <a:pPr lvl="1"/>
            <a:r>
              <a:rPr lang="zh-CN" altLang="en-US" dirty="0"/>
              <a:t>一般假设隐变量</a:t>
            </a:r>
            <a:r>
              <a:rPr lang="en-US" altLang="zh-CN" dirty="0"/>
              <a:t>z</a:t>
            </a:r>
            <a:r>
              <a:rPr lang="zh-CN" altLang="en-US" dirty="0"/>
              <a:t>的先验分布为各向同性的标准高斯分布</a:t>
            </a:r>
            <a:r>
              <a:rPr lang="en-US" altLang="zh-CN" dirty="0"/>
              <a:t>N(z|0,I)</a:t>
            </a:r>
          </a:p>
          <a:p>
            <a:r>
              <a:rPr lang="zh-CN" altLang="en-US" dirty="0"/>
              <a:t>条件概率分布</a:t>
            </a:r>
            <a:r>
              <a:rPr lang="en-US" altLang="zh-CN" dirty="0"/>
              <a:t>p(</a:t>
            </a:r>
            <a:r>
              <a:rPr lang="en-US" altLang="zh-CN" dirty="0" err="1"/>
              <a:t>x|z,θ</a:t>
            </a:r>
            <a:r>
              <a:rPr lang="en-US" altLang="zh-CN" dirty="0"/>
              <a:t>)</a:t>
            </a:r>
          </a:p>
          <a:p>
            <a:pPr lvl="1"/>
            <a:r>
              <a:rPr lang="zh-CN" altLang="en-US" dirty="0"/>
              <a:t>假设</a:t>
            </a:r>
            <a:r>
              <a:rPr lang="en-US" altLang="zh-CN" dirty="0"/>
              <a:t>p(</a:t>
            </a:r>
            <a:r>
              <a:rPr lang="en-US" altLang="zh-CN" dirty="0" err="1"/>
              <a:t>x|z,θ</a:t>
            </a:r>
            <a:r>
              <a:rPr lang="en-US" altLang="zh-CN" dirty="0"/>
              <a:t>)</a:t>
            </a:r>
            <a:r>
              <a:rPr lang="zh-CN" altLang="en-US" dirty="0"/>
              <a:t>服从对角化协方差的高斯分布</a:t>
            </a:r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r>
              <a:rPr lang="zh-CN" altLang="en-US" dirty="0"/>
              <a:t>目标</a:t>
            </a:r>
            <a:endParaRPr lang="en-US" altLang="zh-CN" dirty="0"/>
          </a:p>
          <a:p>
            <a:pPr lvl="1"/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F3CF861-BE6F-4137-86CA-AA1DA16285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1" y="3657600"/>
            <a:ext cx="2388447" cy="5334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ADE40C4-1A5D-4B82-BA1C-B31D5417A5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5029184"/>
            <a:ext cx="3407318" cy="609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6076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模型汇总</a:t>
            </a:r>
          </a:p>
        </p:txBody>
      </p:sp>
      <p:pic>
        <p:nvPicPr>
          <p:cNvPr id="4" name="内容占位符 3" descr="屏幕剪辑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295401"/>
            <a:ext cx="7543800" cy="798455"/>
          </a:xfrm>
        </p:spPr>
      </p:pic>
      <p:pic>
        <p:nvPicPr>
          <p:cNvPr id="5" name="图片 4" descr="屏幕剪辑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2971800"/>
            <a:ext cx="7239000" cy="616656"/>
          </a:xfrm>
          <a:prstGeom prst="rect">
            <a:avLst/>
          </a:prstGeom>
        </p:spPr>
      </p:pic>
      <p:sp>
        <p:nvSpPr>
          <p:cNvPr id="6" name="下箭头 5"/>
          <p:cNvSpPr/>
          <p:nvPr/>
        </p:nvSpPr>
        <p:spPr>
          <a:xfrm>
            <a:off x="5569620" y="2201019"/>
            <a:ext cx="366960" cy="550962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endParaRPr lang="zh-CN" altLang="en-U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下箭头 5">
            <a:extLst>
              <a:ext uri="{FF2B5EF4-FFF2-40B4-BE49-F238E27FC236}">
                <a16:creationId xmlns:a16="http://schemas.microsoft.com/office/drawing/2014/main" id="{86043F48-B2AC-45F7-AD71-6E6AA3801363}"/>
              </a:ext>
            </a:extLst>
          </p:cNvPr>
          <p:cNvSpPr/>
          <p:nvPr/>
        </p:nvSpPr>
        <p:spPr>
          <a:xfrm>
            <a:off x="5569620" y="3808275"/>
            <a:ext cx="366960" cy="550962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endParaRPr lang="zh-CN" altLang="en-U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F8681EF6-D1B3-4B5F-BBD2-52FCDE606F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810" y="4724400"/>
            <a:ext cx="7226391" cy="99060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F2534190-17A7-419F-A486-BC37B70CC0A7}"/>
              </a:ext>
            </a:extLst>
          </p:cNvPr>
          <p:cNvSpPr/>
          <p:nvPr/>
        </p:nvSpPr>
        <p:spPr>
          <a:xfrm>
            <a:off x="4212935" y="3125496"/>
            <a:ext cx="184731" cy="461665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endParaRPr lang="zh-CN" altLang="en-US" sz="2400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C38893D-660C-4F17-B137-19A7CCFE680F}"/>
              </a:ext>
            </a:extLst>
          </p:cNvPr>
          <p:cNvSpPr txBox="1"/>
          <p:nvPr/>
        </p:nvSpPr>
        <p:spPr>
          <a:xfrm>
            <a:off x="3810000" y="3623609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再参数化</a:t>
            </a:r>
          </a:p>
        </p:txBody>
      </p:sp>
    </p:spTree>
    <p:extLst>
      <p:ext uri="{BB962C8B-B14F-4D97-AF65-F5344CB8AC3E}">
        <p14:creationId xmlns:p14="http://schemas.microsoft.com/office/powerpoint/2010/main" val="1870235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再参数化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zh-CN" altLang="en-US" dirty="0"/>
              <a:t>分布</a:t>
            </a:r>
            <a:r>
              <a:rPr lang="en-US" altLang="zh-CN" dirty="0"/>
              <a:t>q(</a:t>
            </a:r>
            <a:r>
              <a:rPr lang="en-US" altLang="zh-CN" dirty="0" err="1"/>
              <a:t>z|x,ϕ</a:t>
            </a:r>
            <a:r>
              <a:rPr lang="en-US" altLang="zh-CN" dirty="0"/>
              <a:t>)</a:t>
            </a:r>
            <a:r>
              <a:rPr lang="zh-CN" altLang="en-US" dirty="0"/>
              <a:t>依赖于参数</a:t>
            </a:r>
            <a:r>
              <a:rPr lang="en-US" altLang="zh-CN" dirty="0"/>
              <a:t>ϕ</a:t>
            </a:r>
          </a:p>
          <a:p>
            <a:endParaRPr lang="en-US" altLang="zh-CN" dirty="0"/>
          </a:p>
          <a:p>
            <a:r>
              <a:rPr lang="zh-CN" altLang="en-US" dirty="0"/>
              <a:t>再参数化（</a:t>
            </a:r>
            <a:r>
              <a:rPr lang="en-US" altLang="zh-CN" dirty="0" err="1"/>
              <a:t>reparameterization</a:t>
            </a:r>
            <a:r>
              <a:rPr lang="zh-CN" altLang="en-US" dirty="0"/>
              <a:t>）是实现通过随机变量实现反向传播的一种重要手段</a:t>
            </a:r>
          </a:p>
        </p:txBody>
      </p:sp>
      <p:sp>
        <p:nvSpPr>
          <p:cNvPr id="4" name="矩形 3"/>
          <p:cNvSpPr/>
          <p:nvPr/>
        </p:nvSpPr>
        <p:spPr>
          <a:xfrm>
            <a:off x="2896429" y="4419601"/>
            <a:ext cx="2286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/>
              <a:t>z</a:t>
            </a:r>
            <a:r>
              <a:rPr lang="zh-CN" altLang="en-US" sz="2400" dirty="0"/>
              <a:t> </a:t>
            </a:r>
            <a:r>
              <a:rPr lang="el-GR" altLang="zh-CN" sz="2400" dirty="0"/>
              <a:t>∼</a:t>
            </a:r>
            <a:r>
              <a:rPr lang="en-US" altLang="zh-CN" sz="2400" dirty="0"/>
              <a:t> </a:t>
            </a:r>
            <a:r>
              <a:rPr lang="zh-CN" altLang="en-US" sz="2400" dirty="0"/>
              <a:t>N(µ</a:t>
            </a:r>
            <a:r>
              <a:rPr lang="zh-CN" altLang="en-US" sz="2400" baseline="-25000" dirty="0"/>
              <a:t>I</a:t>
            </a:r>
            <a:r>
              <a:rPr lang="zh-CN" altLang="en-US" sz="2400" dirty="0"/>
              <a:t> ,σ</a:t>
            </a:r>
            <a:r>
              <a:rPr lang="en-US" altLang="zh-CN" sz="2400" baseline="-25000" dirty="0"/>
              <a:t>I</a:t>
            </a:r>
            <a:r>
              <a:rPr lang="zh-CN" altLang="en-US" sz="2400" baseline="30000" dirty="0"/>
              <a:t>2</a:t>
            </a:r>
            <a:r>
              <a:rPr lang="zh-CN" altLang="en-US" sz="2400" dirty="0"/>
              <a:t>I)</a:t>
            </a:r>
          </a:p>
        </p:txBody>
      </p:sp>
      <p:sp>
        <p:nvSpPr>
          <p:cNvPr id="5" name="矩形 4"/>
          <p:cNvSpPr/>
          <p:nvPr/>
        </p:nvSpPr>
        <p:spPr>
          <a:xfrm>
            <a:off x="6553201" y="4191001"/>
            <a:ext cx="26587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altLang="zh-CN" sz="2400" dirty="0"/>
              <a:t>ϵ ∼ </a:t>
            </a:r>
            <a:r>
              <a:rPr lang="en-US" altLang="zh-CN" sz="2400" dirty="0"/>
              <a:t>N(0,I)</a:t>
            </a:r>
          </a:p>
          <a:p>
            <a:r>
              <a:rPr lang="pl-PL" altLang="zh-CN" sz="2400" dirty="0"/>
              <a:t>z = µ</a:t>
            </a:r>
            <a:r>
              <a:rPr lang="pl-PL" altLang="zh-CN" sz="2400" baseline="-25000" dirty="0"/>
              <a:t>I</a:t>
            </a:r>
            <a:r>
              <a:rPr lang="pl-PL" altLang="zh-CN" sz="2400" dirty="0"/>
              <a:t> + σ</a:t>
            </a:r>
            <a:r>
              <a:rPr lang="pl-PL" altLang="zh-CN" sz="2400" baseline="-25000" dirty="0"/>
              <a:t>I</a:t>
            </a:r>
            <a:r>
              <a:rPr lang="pl-PL" altLang="zh-CN" sz="2400" dirty="0"/>
              <a:t>⊙ϵ,</a:t>
            </a:r>
            <a:endParaRPr lang="zh-CN" altLang="en-US" sz="2400" dirty="0"/>
          </a:p>
        </p:txBody>
      </p:sp>
      <p:sp>
        <p:nvSpPr>
          <p:cNvPr id="6" name="右箭头 5"/>
          <p:cNvSpPr/>
          <p:nvPr/>
        </p:nvSpPr>
        <p:spPr>
          <a:xfrm>
            <a:off x="5516892" y="4227762"/>
            <a:ext cx="245474" cy="917079"/>
          </a:xfrm>
          <a:prstGeom prst="rightArrow">
            <a:avLst/>
          </a:prstGeom>
          <a:ln>
            <a:solidFill>
              <a:schemeClr val="tx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586962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变分自编码器的训练过程</a:t>
            </a:r>
          </a:p>
        </p:txBody>
      </p:sp>
      <p:pic>
        <p:nvPicPr>
          <p:cNvPr id="3" name="图片 2" descr="屏幕剪辑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295401"/>
            <a:ext cx="5715000" cy="4860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7460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变分自编码器学习到的隐变量流形</a:t>
            </a:r>
          </a:p>
        </p:txBody>
      </p:sp>
      <p:pic>
        <p:nvPicPr>
          <p:cNvPr id="3" name="图片 2" descr="屏幕剪辑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981200"/>
            <a:ext cx="7207532" cy="3720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1416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生成对抗网络</a:t>
            </a:r>
          </a:p>
        </p:txBody>
      </p:sp>
    </p:spTree>
    <p:extLst>
      <p:ext uri="{BB962C8B-B14F-4D97-AF65-F5344CB8AC3E}">
        <p14:creationId xmlns:p14="http://schemas.microsoft.com/office/powerpoint/2010/main" val="38885967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8680EE-7C2B-4EE2-9541-3CAB0ED80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参考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058CF03-A038-485B-A024-13EA21D2874D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altLang="zh-CN" dirty="0"/>
              <a:t>《</a:t>
            </a:r>
            <a:r>
              <a:rPr lang="zh-CN" altLang="en-US" dirty="0"/>
              <a:t>神经网络与深度学习</a:t>
            </a:r>
            <a:r>
              <a:rPr lang="en-US" altLang="zh-CN" dirty="0"/>
              <a:t>》- </a:t>
            </a:r>
            <a:r>
              <a:rPr lang="zh-CN" altLang="en-US" dirty="0"/>
              <a:t>深度生成模型</a:t>
            </a:r>
            <a:endParaRPr lang="en-US" altLang="zh-CN" dirty="0"/>
          </a:p>
          <a:p>
            <a:pPr lvl="1"/>
            <a:r>
              <a:rPr lang="en-US" altLang="zh-CN" dirty="0"/>
              <a:t>https://nndl.github.io/</a:t>
            </a:r>
          </a:p>
          <a:p>
            <a:r>
              <a:rPr lang="zh-CN" altLang="en-US" dirty="0"/>
              <a:t>一些例子来自于</a:t>
            </a:r>
            <a:r>
              <a:rPr lang="zh-TW" altLang="en-US" dirty="0"/>
              <a:t>李宏毅</a:t>
            </a:r>
            <a:r>
              <a:rPr lang="en-US" altLang="zh-CN" dirty="0"/>
              <a:t>《</a:t>
            </a:r>
            <a:r>
              <a:rPr lang="en-US" altLang="zh-TW" dirty="0"/>
              <a:t>Introduction of Generative Adversarial Network (GAN)</a:t>
            </a:r>
            <a:r>
              <a:rPr lang="en-US" altLang="zh-CN" dirty="0"/>
              <a:t>》</a:t>
            </a:r>
          </a:p>
          <a:p>
            <a:endParaRPr lang="en-US" altLang="zh-TW" dirty="0"/>
          </a:p>
          <a:p>
            <a:pPr marL="0" indent="0">
              <a:buNone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686466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显式密度模型和隐式密度模型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zh-CN" altLang="en-US" dirty="0"/>
              <a:t>显式密度模型</a:t>
            </a:r>
            <a:endParaRPr lang="en-US" altLang="zh-CN" dirty="0"/>
          </a:p>
          <a:p>
            <a:pPr lvl="1"/>
            <a:r>
              <a:rPr lang="zh-CN" altLang="en-US" dirty="0"/>
              <a:t>显示地构建出样本的密度函数</a:t>
            </a:r>
            <a:r>
              <a:rPr lang="en-US" altLang="zh-CN" dirty="0"/>
              <a:t>p(</a:t>
            </a:r>
            <a:r>
              <a:rPr lang="en-US" altLang="zh-CN" dirty="0" err="1"/>
              <a:t>x|θ</a:t>
            </a:r>
            <a:r>
              <a:rPr lang="en-US" altLang="zh-CN" dirty="0"/>
              <a:t>)</a:t>
            </a:r>
            <a:r>
              <a:rPr lang="zh-CN" altLang="en-US" dirty="0"/>
              <a:t>，并通过最大似然估计来求解参数；</a:t>
            </a:r>
            <a:endParaRPr lang="en-US" altLang="zh-CN" dirty="0"/>
          </a:p>
          <a:p>
            <a:pPr lvl="1"/>
            <a:r>
              <a:rPr lang="zh-CN" altLang="en-US" dirty="0"/>
              <a:t>变分自编码器、深度信念网络</a:t>
            </a:r>
            <a:endParaRPr lang="en-US" altLang="zh-CN" dirty="0"/>
          </a:p>
          <a:p>
            <a:r>
              <a:rPr lang="zh-CN" altLang="en-US" dirty="0"/>
              <a:t>隐式密度模型</a:t>
            </a:r>
            <a:endParaRPr lang="en-US" altLang="zh-CN" dirty="0"/>
          </a:p>
          <a:p>
            <a:pPr lvl="1"/>
            <a:r>
              <a:rPr lang="zh-CN" altLang="en-US" dirty="0"/>
              <a:t>不显示地估计出数据分布的密度函数</a:t>
            </a:r>
            <a:endParaRPr lang="en-US" altLang="zh-CN" dirty="0"/>
          </a:p>
          <a:p>
            <a:pPr lvl="1"/>
            <a:r>
              <a:rPr lang="zh-CN" altLang="en-US" dirty="0"/>
              <a:t>但能生成符合数据分布</a:t>
            </a:r>
            <a:r>
              <a:rPr lang="en-US" altLang="zh-CN" dirty="0" err="1"/>
              <a:t>p</a:t>
            </a:r>
            <a:r>
              <a:rPr lang="en-US" altLang="zh-CN" baseline="-25000" dirty="0" err="1"/>
              <a:t>data</a:t>
            </a:r>
            <a:r>
              <a:rPr lang="en-US" altLang="zh-CN" dirty="0"/>
              <a:t> (x)</a:t>
            </a:r>
            <a:r>
              <a:rPr lang="zh-CN" altLang="en-US" dirty="0"/>
              <a:t>的样本</a:t>
            </a:r>
            <a:endParaRPr lang="en-US" altLang="zh-CN" dirty="0"/>
          </a:p>
          <a:p>
            <a:pPr lvl="1"/>
            <a:r>
              <a:rPr lang="zh-CN" altLang="en-US" dirty="0"/>
              <a:t>无法用最大似然估计</a:t>
            </a:r>
            <a:endParaRPr lang="en-US" altLang="zh-CN" dirty="0"/>
          </a:p>
          <a:p>
            <a:pPr marL="0" indent="0">
              <a:buNone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28612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生成网络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zh-CN" altLang="en-US" dirty="0"/>
              <a:t>生成网络从潜在空间（</a:t>
            </a:r>
            <a:r>
              <a:rPr lang="en-US" altLang="zh-CN" dirty="0"/>
              <a:t>latent space</a:t>
            </a:r>
            <a:r>
              <a:rPr lang="zh-CN" altLang="en-US" dirty="0"/>
              <a:t>）中随机采样作为输入，其输出结果需要尽量模仿训练集中的真实样本。</a:t>
            </a:r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</p:txBody>
      </p:sp>
      <p:pic>
        <p:nvPicPr>
          <p:cNvPr id="4" name="图片 3" descr="屏幕剪辑">
            <a:extLst>
              <a:ext uri="{FF2B5EF4-FFF2-40B4-BE49-F238E27FC236}">
                <a16:creationId xmlns:a16="http://schemas.microsoft.com/office/drawing/2014/main" id="{2CF2A040-1BDC-4424-8F6F-71590F4060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1" y="3048000"/>
            <a:ext cx="7116001" cy="15240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9FB46A03-4919-4719-95AC-875E2F9D4EFA}"/>
              </a:ext>
            </a:extLst>
          </p:cNvPr>
          <p:cNvSpPr txBox="1"/>
          <p:nvPr/>
        </p:nvSpPr>
        <p:spPr>
          <a:xfrm>
            <a:off x="4900073" y="5029201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</a:rPr>
              <a:t>如何学习生成网络？</a:t>
            </a:r>
          </a:p>
        </p:txBody>
      </p:sp>
      <p:pic>
        <p:nvPicPr>
          <p:cNvPr id="6" name="圖片 58">
            <a:extLst>
              <a:ext uri="{FF2B5EF4-FFF2-40B4-BE49-F238E27FC236}">
                <a16:creationId xmlns:a16="http://schemas.microsoft.com/office/drawing/2014/main" id="{37555F41-0A76-4EB2-9850-FC43EB5362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201" y="2933700"/>
            <a:ext cx="17526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351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3FE381-ECE3-4BD8-8B60-ADFA30F0B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生成网络示例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123531ED-431B-475D-97F2-817C4679F9A1}"/>
              </a:ext>
            </a:extLst>
          </p:cNvPr>
          <p:cNvSpPr/>
          <p:nvPr/>
        </p:nvSpPr>
        <p:spPr>
          <a:xfrm>
            <a:off x="3029367" y="2597028"/>
            <a:ext cx="1517650" cy="88489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dirty="0"/>
              <a:t>生成网络</a:t>
            </a:r>
            <a:endParaRPr lang="en-US" altLang="zh-TW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22">
                <a:extLst>
                  <a:ext uri="{FF2B5EF4-FFF2-40B4-BE49-F238E27FC236}">
                    <a16:creationId xmlns:a16="http://schemas.microsoft.com/office/drawing/2014/main" id="{FAFA579C-93C1-4172-A5FA-E3897C2D5C5B}"/>
                  </a:ext>
                </a:extLst>
              </p:cNvPr>
              <p:cNvSpPr txBox="1"/>
              <p:nvPr/>
            </p:nvSpPr>
            <p:spPr>
              <a:xfrm>
                <a:off x="2017364" y="2398795"/>
                <a:ext cx="530273" cy="12738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0.1</m:t>
                              </m:r>
                            </m:e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e>
                            <m:e>
                              <m:r>
                                <a:rPr lang="zh-TW" altLang="en-US" i="1" smtClean="0">
                                  <a:latin typeface="Cambria Math" panose="02040503050406030204" pitchFamily="18" charset="0"/>
                                </a:rPr>
                                <m:t>⋮</m:t>
                              </m:r>
                            </m:e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2.4</m:t>
                              </m:r>
                            </m:e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0.9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文字方塊 22">
                <a:extLst>
                  <a:ext uri="{FF2B5EF4-FFF2-40B4-BE49-F238E27FC236}">
                    <a16:creationId xmlns:a16="http://schemas.microsoft.com/office/drawing/2014/main" id="{FAFA579C-93C1-4172-A5FA-E3897C2D5C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7364" y="2398795"/>
                <a:ext cx="530273" cy="127387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箭號: 向右 23">
            <a:extLst>
              <a:ext uri="{FF2B5EF4-FFF2-40B4-BE49-F238E27FC236}">
                <a16:creationId xmlns:a16="http://schemas.microsoft.com/office/drawing/2014/main" id="{311DF3EC-9525-4CAE-B4C1-D8F46C0D1562}"/>
              </a:ext>
            </a:extLst>
          </p:cNvPr>
          <p:cNvSpPr/>
          <p:nvPr/>
        </p:nvSpPr>
        <p:spPr>
          <a:xfrm>
            <a:off x="2617137" y="2790624"/>
            <a:ext cx="384828" cy="49770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箭號: 向右 32">
            <a:extLst>
              <a:ext uri="{FF2B5EF4-FFF2-40B4-BE49-F238E27FC236}">
                <a16:creationId xmlns:a16="http://schemas.microsoft.com/office/drawing/2014/main" id="{D4530253-A412-4A8C-B051-D2A84F10962D}"/>
              </a:ext>
            </a:extLst>
          </p:cNvPr>
          <p:cNvSpPr/>
          <p:nvPr/>
        </p:nvSpPr>
        <p:spPr>
          <a:xfrm>
            <a:off x="4574419" y="2802579"/>
            <a:ext cx="384828" cy="49770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63DAF0B-EBEF-4167-B8A9-FB7F462B609A}"/>
              </a:ext>
            </a:extLst>
          </p:cNvPr>
          <p:cNvSpPr/>
          <p:nvPr/>
        </p:nvSpPr>
        <p:spPr>
          <a:xfrm>
            <a:off x="7178730" y="2652156"/>
            <a:ext cx="1517650" cy="88489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dirty="0"/>
              <a:t>生成网络</a:t>
            </a:r>
            <a:endParaRPr lang="en-US" altLang="zh-TW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34">
                <a:extLst>
                  <a:ext uri="{FF2B5EF4-FFF2-40B4-BE49-F238E27FC236}">
                    <a16:creationId xmlns:a16="http://schemas.microsoft.com/office/drawing/2014/main" id="{69B7233E-4311-46F4-BD43-07F4161CA37C}"/>
                  </a:ext>
                </a:extLst>
              </p:cNvPr>
              <p:cNvSpPr txBox="1"/>
              <p:nvPr/>
            </p:nvSpPr>
            <p:spPr>
              <a:xfrm>
                <a:off x="6243645" y="2457581"/>
                <a:ext cx="530273" cy="12738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e>
                            <m:e>
                              <m:r>
                                <a:rPr lang="zh-TW" altLang="en-US" i="1" smtClean="0">
                                  <a:latin typeface="Cambria Math" panose="02040503050406030204" pitchFamily="18" charset="0"/>
                                </a:rPr>
                                <m:t>⋮</m:t>
                              </m:r>
                            </m:e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2.4</m:t>
                              </m:r>
                            </m:e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0.9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8" name="文字方塊 34">
                <a:extLst>
                  <a:ext uri="{FF2B5EF4-FFF2-40B4-BE49-F238E27FC236}">
                    <a16:creationId xmlns:a16="http://schemas.microsoft.com/office/drawing/2014/main" id="{69B7233E-4311-46F4-BD43-07F4161CA3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3645" y="2457581"/>
                <a:ext cx="530273" cy="12738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箭號: 向右 35">
            <a:extLst>
              <a:ext uri="{FF2B5EF4-FFF2-40B4-BE49-F238E27FC236}">
                <a16:creationId xmlns:a16="http://schemas.microsoft.com/office/drawing/2014/main" id="{57F10F09-30DF-4F16-9C50-64F2E7216EF8}"/>
              </a:ext>
            </a:extLst>
          </p:cNvPr>
          <p:cNvSpPr/>
          <p:nvPr/>
        </p:nvSpPr>
        <p:spPr>
          <a:xfrm>
            <a:off x="6766500" y="2845752"/>
            <a:ext cx="384828" cy="49770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箭號: 向右 37">
            <a:extLst>
              <a:ext uri="{FF2B5EF4-FFF2-40B4-BE49-F238E27FC236}">
                <a16:creationId xmlns:a16="http://schemas.microsoft.com/office/drawing/2014/main" id="{6DD78B04-0AAE-475A-B5C4-64EC424D8DD4}"/>
              </a:ext>
            </a:extLst>
          </p:cNvPr>
          <p:cNvSpPr/>
          <p:nvPr/>
        </p:nvSpPr>
        <p:spPr>
          <a:xfrm>
            <a:off x="8723782" y="2857707"/>
            <a:ext cx="384828" cy="49770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130E3E86-1CA6-4160-8510-983D9B488CBA}"/>
              </a:ext>
            </a:extLst>
          </p:cNvPr>
          <p:cNvSpPr/>
          <p:nvPr/>
        </p:nvSpPr>
        <p:spPr>
          <a:xfrm>
            <a:off x="3055192" y="4413921"/>
            <a:ext cx="1517650" cy="88489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dirty="0"/>
              <a:t>生成网络</a:t>
            </a:r>
            <a:endParaRPr lang="en-US" altLang="zh-TW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39">
                <a:extLst>
                  <a:ext uri="{FF2B5EF4-FFF2-40B4-BE49-F238E27FC236}">
                    <a16:creationId xmlns:a16="http://schemas.microsoft.com/office/drawing/2014/main" id="{D55CCB38-DFE7-4F1A-90D2-364307BF2291}"/>
                  </a:ext>
                </a:extLst>
              </p:cNvPr>
              <p:cNvSpPr txBox="1"/>
              <p:nvPr/>
            </p:nvSpPr>
            <p:spPr>
              <a:xfrm>
                <a:off x="2043189" y="4215688"/>
                <a:ext cx="530273" cy="12738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0.1</m:t>
                              </m:r>
                            </m:e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2.1</m:t>
                              </m:r>
                            </m:e>
                            <m:e>
                              <m:r>
                                <a:rPr lang="zh-TW" altLang="en-US" i="1" smtClean="0">
                                  <a:latin typeface="Cambria Math" panose="02040503050406030204" pitchFamily="18" charset="0"/>
                                </a:rPr>
                                <m:t>⋮</m:t>
                              </m:r>
                            </m:e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2.4</m:t>
                              </m:r>
                            </m:e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0.9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2" name="文字方塊 39">
                <a:extLst>
                  <a:ext uri="{FF2B5EF4-FFF2-40B4-BE49-F238E27FC236}">
                    <a16:creationId xmlns:a16="http://schemas.microsoft.com/office/drawing/2014/main" id="{D55CCB38-DFE7-4F1A-90D2-364307BF22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3189" y="4215688"/>
                <a:ext cx="530273" cy="12738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箭號: 向右 40">
            <a:extLst>
              <a:ext uri="{FF2B5EF4-FFF2-40B4-BE49-F238E27FC236}">
                <a16:creationId xmlns:a16="http://schemas.microsoft.com/office/drawing/2014/main" id="{77A3B02D-5D3C-44D2-81C8-D012981D0B8D}"/>
              </a:ext>
            </a:extLst>
          </p:cNvPr>
          <p:cNvSpPr/>
          <p:nvPr/>
        </p:nvSpPr>
        <p:spPr>
          <a:xfrm>
            <a:off x="2642962" y="4607517"/>
            <a:ext cx="384828" cy="49770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箭號: 向右 42">
            <a:extLst>
              <a:ext uri="{FF2B5EF4-FFF2-40B4-BE49-F238E27FC236}">
                <a16:creationId xmlns:a16="http://schemas.microsoft.com/office/drawing/2014/main" id="{206044D9-9A5E-4122-B9D5-C02ED6A4041D}"/>
              </a:ext>
            </a:extLst>
          </p:cNvPr>
          <p:cNvSpPr/>
          <p:nvPr/>
        </p:nvSpPr>
        <p:spPr>
          <a:xfrm>
            <a:off x="4600244" y="4619472"/>
            <a:ext cx="384828" cy="49770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F49EFD89-8588-4F91-A9EE-8CC3FD758B89}"/>
              </a:ext>
            </a:extLst>
          </p:cNvPr>
          <p:cNvSpPr/>
          <p:nvPr/>
        </p:nvSpPr>
        <p:spPr>
          <a:xfrm>
            <a:off x="7208914" y="4427751"/>
            <a:ext cx="1517650" cy="88489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dirty="0"/>
              <a:t>生成网络</a:t>
            </a:r>
            <a:endParaRPr lang="en-US" altLang="zh-TW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44">
                <a:extLst>
                  <a:ext uri="{FF2B5EF4-FFF2-40B4-BE49-F238E27FC236}">
                    <a16:creationId xmlns:a16="http://schemas.microsoft.com/office/drawing/2014/main" id="{46FF6F93-7D77-4C19-949D-83936D374974}"/>
                  </a:ext>
                </a:extLst>
              </p:cNvPr>
              <p:cNvSpPr txBox="1"/>
              <p:nvPr/>
            </p:nvSpPr>
            <p:spPr>
              <a:xfrm>
                <a:off x="6247448" y="4215688"/>
                <a:ext cx="530273" cy="127393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0.1</m:t>
                              </m:r>
                            </m:e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e>
                            <m:e>
                              <m:r>
                                <a:rPr lang="zh-TW" altLang="en-US" i="1" smtClean="0">
                                  <a:latin typeface="Cambria Math" panose="02040503050406030204" pitchFamily="18" charset="0"/>
                                </a:rPr>
                                <m:t>⋮</m:t>
                              </m:r>
                            </m:e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2.4</m:t>
                              </m:r>
                            </m:e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3.5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6" name="文字方塊 44">
                <a:extLst>
                  <a:ext uri="{FF2B5EF4-FFF2-40B4-BE49-F238E27FC236}">
                    <a16:creationId xmlns:a16="http://schemas.microsoft.com/office/drawing/2014/main" id="{46FF6F93-7D77-4C19-949D-83936D3749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7448" y="4215688"/>
                <a:ext cx="530273" cy="127393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箭號: 向右 45">
            <a:extLst>
              <a:ext uri="{FF2B5EF4-FFF2-40B4-BE49-F238E27FC236}">
                <a16:creationId xmlns:a16="http://schemas.microsoft.com/office/drawing/2014/main" id="{39999315-4ECE-4FC1-8CB8-90841E258890}"/>
              </a:ext>
            </a:extLst>
          </p:cNvPr>
          <p:cNvSpPr/>
          <p:nvPr/>
        </p:nvSpPr>
        <p:spPr>
          <a:xfrm>
            <a:off x="6796684" y="4621347"/>
            <a:ext cx="384828" cy="49770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箭號: 向右 47">
            <a:extLst>
              <a:ext uri="{FF2B5EF4-FFF2-40B4-BE49-F238E27FC236}">
                <a16:creationId xmlns:a16="http://schemas.microsoft.com/office/drawing/2014/main" id="{4FD0FAE5-698A-49BD-BC25-818343510355}"/>
              </a:ext>
            </a:extLst>
          </p:cNvPr>
          <p:cNvSpPr/>
          <p:nvPr/>
        </p:nvSpPr>
        <p:spPr>
          <a:xfrm>
            <a:off x="8753966" y="4633302"/>
            <a:ext cx="384828" cy="49770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9" name="圖片 52">
            <a:extLst>
              <a:ext uri="{FF2B5EF4-FFF2-40B4-BE49-F238E27FC236}">
                <a16:creationId xmlns:a16="http://schemas.microsoft.com/office/drawing/2014/main" id="{D4D85F92-D5C0-4C8D-AE40-26D0EF4235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6358" y="4427751"/>
            <a:ext cx="914528" cy="914528"/>
          </a:xfrm>
          <a:prstGeom prst="rect">
            <a:avLst/>
          </a:prstGeom>
        </p:spPr>
      </p:pic>
      <p:pic>
        <p:nvPicPr>
          <p:cNvPr id="20" name="圖片 54">
            <a:extLst>
              <a:ext uri="{FF2B5EF4-FFF2-40B4-BE49-F238E27FC236}">
                <a16:creationId xmlns:a16="http://schemas.microsoft.com/office/drawing/2014/main" id="{511BB21E-2284-4ECF-8293-FA54642242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228" y="4427751"/>
            <a:ext cx="914528" cy="914528"/>
          </a:xfrm>
          <a:prstGeom prst="rect">
            <a:avLst/>
          </a:prstGeom>
        </p:spPr>
      </p:pic>
      <p:pic>
        <p:nvPicPr>
          <p:cNvPr id="21" name="圖片 56" descr="一張含有 服飾 的圖片&#10;&#10;描述是以高可信度產生">
            <a:extLst>
              <a:ext uri="{FF2B5EF4-FFF2-40B4-BE49-F238E27FC236}">
                <a16:creationId xmlns:a16="http://schemas.microsoft.com/office/drawing/2014/main" id="{C887E23B-6726-45C3-94A2-B6226C3B8D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494" y="2641684"/>
            <a:ext cx="914528" cy="914528"/>
          </a:xfrm>
          <a:prstGeom prst="rect">
            <a:avLst/>
          </a:prstGeom>
        </p:spPr>
      </p:pic>
      <p:pic>
        <p:nvPicPr>
          <p:cNvPr id="22" name="圖片 58">
            <a:extLst>
              <a:ext uri="{FF2B5EF4-FFF2-40B4-BE49-F238E27FC236}">
                <a16:creationId xmlns:a16="http://schemas.microsoft.com/office/drawing/2014/main" id="{74DB5D2C-0817-4479-AA80-5517D82105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060" y="2590800"/>
            <a:ext cx="914528" cy="914528"/>
          </a:xfrm>
          <a:prstGeom prst="rect">
            <a:avLst/>
          </a:prstGeom>
        </p:spPr>
      </p:pic>
      <p:sp>
        <p:nvSpPr>
          <p:cNvPr id="23" name="文字方塊 2">
            <a:extLst>
              <a:ext uri="{FF2B5EF4-FFF2-40B4-BE49-F238E27FC236}">
                <a16:creationId xmlns:a16="http://schemas.microsoft.com/office/drawing/2014/main" id="{14CBA2F3-04EF-4314-B2CD-041BC30396C7}"/>
              </a:ext>
            </a:extLst>
          </p:cNvPr>
          <p:cNvSpPr txBox="1"/>
          <p:nvPr/>
        </p:nvSpPr>
        <p:spPr>
          <a:xfrm>
            <a:off x="2698792" y="3468280"/>
            <a:ext cx="32142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Each dimension of input vector represents some characteristics.</a:t>
            </a:r>
            <a:endParaRPr lang="zh-TW" altLang="en-US" dirty="0"/>
          </a:p>
        </p:txBody>
      </p:sp>
      <p:sp>
        <p:nvSpPr>
          <p:cNvPr id="24" name="文字方塊 36">
            <a:extLst>
              <a:ext uri="{FF2B5EF4-FFF2-40B4-BE49-F238E27FC236}">
                <a16:creationId xmlns:a16="http://schemas.microsoft.com/office/drawing/2014/main" id="{A9D48675-04D2-431A-ADF2-3BD3CEB03483}"/>
              </a:ext>
            </a:extLst>
          </p:cNvPr>
          <p:cNvSpPr txBox="1"/>
          <p:nvPr/>
        </p:nvSpPr>
        <p:spPr>
          <a:xfrm>
            <a:off x="7353970" y="3526400"/>
            <a:ext cx="1562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Longer hair</a:t>
            </a:r>
            <a:endParaRPr lang="zh-TW" altLang="en-US" dirty="0"/>
          </a:p>
        </p:txBody>
      </p:sp>
      <p:sp>
        <p:nvSpPr>
          <p:cNvPr id="25" name="文字方塊 41">
            <a:extLst>
              <a:ext uri="{FF2B5EF4-FFF2-40B4-BE49-F238E27FC236}">
                <a16:creationId xmlns:a16="http://schemas.microsoft.com/office/drawing/2014/main" id="{54E4F9FD-8DBC-493E-B06B-0413960F2C9D}"/>
              </a:ext>
            </a:extLst>
          </p:cNvPr>
          <p:cNvSpPr txBox="1"/>
          <p:nvPr/>
        </p:nvSpPr>
        <p:spPr>
          <a:xfrm>
            <a:off x="3230432" y="5317782"/>
            <a:ext cx="1562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blue hair</a:t>
            </a:r>
            <a:endParaRPr lang="zh-TW" altLang="en-US" dirty="0"/>
          </a:p>
        </p:txBody>
      </p:sp>
      <p:sp>
        <p:nvSpPr>
          <p:cNvPr id="26" name="文字方塊 46">
            <a:extLst>
              <a:ext uri="{FF2B5EF4-FFF2-40B4-BE49-F238E27FC236}">
                <a16:creationId xmlns:a16="http://schemas.microsoft.com/office/drawing/2014/main" id="{EA19BE14-6C9D-489E-9D54-B61E032C5915}"/>
              </a:ext>
            </a:extLst>
          </p:cNvPr>
          <p:cNvSpPr txBox="1"/>
          <p:nvPr/>
        </p:nvSpPr>
        <p:spPr>
          <a:xfrm>
            <a:off x="7317390" y="5305082"/>
            <a:ext cx="1562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Open mouth</a:t>
            </a:r>
            <a:endParaRPr lang="zh-TW" altLang="en-US" dirty="0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116A84D5-9A22-4F10-9CEE-1A0060A77651}"/>
              </a:ext>
            </a:extLst>
          </p:cNvPr>
          <p:cNvSpPr/>
          <p:nvPr/>
        </p:nvSpPr>
        <p:spPr>
          <a:xfrm flipH="1" flipV="1">
            <a:off x="6323141" y="2436895"/>
            <a:ext cx="351615" cy="25948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477F6530-3490-4FD2-924B-877AF32AE62B}"/>
              </a:ext>
            </a:extLst>
          </p:cNvPr>
          <p:cNvSpPr/>
          <p:nvPr/>
        </p:nvSpPr>
        <p:spPr>
          <a:xfrm>
            <a:off x="6311773" y="5273090"/>
            <a:ext cx="374355" cy="24007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9E7E3314-EC30-4F5E-BB79-EB3B4274174C}"/>
              </a:ext>
            </a:extLst>
          </p:cNvPr>
          <p:cNvSpPr/>
          <p:nvPr/>
        </p:nvSpPr>
        <p:spPr>
          <a:xfrm>
            <a:off x="2107514" y="4958823"/>
            <a:ext cx="382397" cy="30188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73460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 animBg="1"/>
      <p:bldP spid="7" grpId="0" animBg="1"/>
      <p:bldP spid="8" grpId="0"/>
      <p:bldP spid="9" grpId="0" animBg="1"/>
      <p:bldP spid="10" grpId="0" animBg="1"/>
      <p:bldP spid="11" grpId="0" animBg="1"/>
      <p:bldP spid="12" grpId="0"/>
      <p:bldP spid="13" grpId="0" animBg="1"/>
      <p:bldP spid="14" grpId="0" animBg="1"/>
      <p:bldP spid="15" grpId="0" animBg="1"/>
      <p:bldP spid="16" grpId="0"/>
      <p:bldP spid="17" grpId="0" animBg="1"/>
      <p:bldP spid="18" grpId="0" animBg="1"/>
      <p:bldP spid="23" grpId="0"/>
      <p:bldP spid="24" grpId="0"/>
      <p:bldP spid="25" grpId="0"/>
      <p:bldP spid="26" grpId="0"/>
      <p:bldP spid="27" grpId="0" animBg="1"/>
      <p:bldP spid="28" grpId="0" animBg="1"/>
      <p:bldP spid="2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E01538-AF06-4CE0-A707-A26F4828C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判别网络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AC67E5F-13A7-4018-9218-91A10677B021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zh-CN" altLang="en-US" dirty="0"/>
              <a:t>判别网络的输入则为真实样本或生成网络的输出，其目的是将生成网络的输出从真实样本中尽可能分辨出来。</a:t>
            </a:r>
          </a:p>
          <a:p>
            <a:endParaRPr lang="zh-CN" altLang="en-US" dirty="0"/>
          </a:p>
        </p:txBody>
      </p:sp>
      <p:pic>
        <p:nvPicPr>
          <p:cNvPr id="4" name="图片 3" descr="屏幕剪辑">
            <a:extLst>
              <a:ext uri="{FF2B5EF4-FFF2-40B4-BE49-F238E27FC236}">
                <a16:creationId xmlns:a16="http://schemas.microsoft.com/office/drawing/2014/main" id="{E37BD1E1-7883-4537-B71A-20E3532E0C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229" y="2714945"/>
            <a:ext cx="6115756" cy="1370335"/>
          </a:xfrm>
          <a:prstGeom prst="rect">
            <a:avLst/>
          </a:prstGeom>
        </p:spPr>
      </p:pic>
      <p:pic>
        <p:nvPicPr>
          <p:cNvPr id="5" name="圖片 18">
            <a:extLst>
              <a:ext uri="{FF2B5EF4-FFF2-40B4-BE49-F238E27FC236}">
                <a16:creationId xmlns:a16="http://schemas.microsoft.com/office/drawing/2014/main" id="{F7877852-F6E1-4289-B1DE-0126D0BAC4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009" y="5551243"/>
            <a:ext cx="851310" cy="828908"/>
          </a:xfrm>
          <a:prstGeom prst="rect">
            <a:avLst/>
          </a:prstGeom>
        </p:spPr>
      </p:pic>
      <p:pic>
        <p:nvPicPr>
          <p:cNvPr id="6" name="圖片 13">
            <a:extLst>
              <a:ext uri="{FF2B5EF4-FFF2-40B4-BE49-F238E27FC236}">
                <a16:creationId xmlns:a16="http://schemas.microsoft.com/office/drawing/2014/main" id="{6D6F4FBB-C981-4587-AF26-E708471485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251" y="4476159"/>
            <a:ext cx="848388" cy="848388"/>
          </a:xfrm>
          <a:prstGeom prst="rect">
            <a:avLst/>
          </a:prstGeom>
        </p:spPr>
      </p:pic>
      <p:pic>
        <p:nvPicPr>
          <p:cNvPr id="7" name="圖片 14">
            <a:extLst>
              <a:ext uri="{FF2B5EF4-FFF2-40B4-BE49-F238E27FC236}">
                <a16:creationId xmlns:a16="http://schemas.microsoft.com/office/drawing/2014/main" id="{21511989-666C-4620-B377-BAF908AE7D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995" y="4452098"/>
            <a:ext cx="879920" cy="879920"/>
          </a:xfrm>
          <a:prstGeom prst="rect">
            <a:avLst/>
          </a:prstGeom>
        </p:spPr>
      </p:pic>
      <p:pic>
        <p:nvPicPr>
          <p:cNvPr id="8" name="圖片 2">
            <a:extLst>
              <a:ext uri="{FF2B5EF4-FFF2-40B4-BE49-F238E27FC236}">
                <a16:creationId xmlns:a16="http://schemas.microsoft.com/office/drawing/2014/main" id="{31C1F8D5-63A8-481B-96C7-1E0EB4DEAD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9437" y="5528346"/>
            <a:ext cx="848388" cy="89304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3415F336-3AF8-4CEF-A5C3-19D383B837BF}"/>
              </a:ext>
            </a:extLst>
          </p:cNvPr>
          <p:cNvSpPr/>
          <p:nvPr/>
        </p:nvSpPr>
        <p:spPr>
          <a:xfrm>
            <a:off x="3720566" y="4465981"/>
            <a:ext cx="1355850" cy="85215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000" dirty="0"/>
              <a:t>判别网络</a:t>
            </a:r>
            <a:endParaRPr lang="en-US" altLang="zh-TW" sz="2000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155D5D1B-E351-499A-B709-2EED514F8E0C}"/>
              </a:ext>
            </a:extLst>
          </p:cNvPr>
          <p:cNvSpPr/>
          <p:nvPr/>
        </p:nvSpPr>
        <p:spPr>
          <a:xfrm>
            <a:off x="3695116" y="5527997"/>
            <a:ext cx="1355850" cy="85215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000" dirty="0"/>
              <a:t>判别网络</a:t>
            </a:r>
            <a:endParaRPr lang="en-US" altLang="zh-TW" sz="2000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DF4E9A2B-C598-4BCA-9DB6-79F7DC3DC7EA}"/>
              </a:ext>
            </a:extLst>
          </p:cNvPr>
          <p:cNvSpPr/>
          <p:nvPr/>
        </p:nvSpPr>
        <p:spPr>
          <a:xfrm>
            <a:off x="7694290" y="4436316"/>
            <a:ext cx="1355850" cy="85215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000" dirty="0"/>
              <a:t>判别网络</a:t>
            </a:r>
            <a:endParaRPr lang="en-US" altLang="zh-TW" sz="2000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DDFF9EAF-4CB2-4823-8D49-EA928F1857CF}"/>
              </a:ext>
            </a:extLst>
          </p:cNvPr>
          <p:cNvSpPr/>
          <p:nvPr/>
        </p:nvSpPr>
        <p:spPr>
          <a:xfrm>
            <a:off x="7682520" y="5527996"/>
            <a:ext cx="1355850" cy="85215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000" dirty="0"/>
              <a:t>判别网络</a:t>
            </a:r>
            <a:endParaRPr lang="en-US" altLang="zh-TW" sz="2000" dirty="0"/>
          </a:p>
        </p:txBody>
      </p:sp>
      <p:sp>
        <p:nvSpPr>
          <p:cNvPr id="13" name="箭號: 向右 28">
            <a:extLst>
              <a:ext uri="{FF2B5EF4-FFF2-40B4-BE49-F238E27FC236}">
                <a16:creationId xmlns:a16="http://schemas.microsoft.com/office/drawing/2014/main" id="{444E916D-11BC-4791-9C3D-338C6092E5B4}"/>
              </a:ext>
            </a:extLst>
          </p:cNvPr>
          <p:cNvSpPr/>
          <p:nvPr/>
        </p:nvSpPr>
        <p:spPr>
          <a:xfrm>
            <a:off x="3285916" y="4656554"/>
            <a:ext cx="407291" cy="49770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/>
          </a:p>
        </p:txBody>
      </p:sp>
      <p:sp>
        <p:nvSpPr>
          <p:cNvPr id="14" name="箭號: 向右 29">
            <a:extLst>
              <a:ext uri="{FF2B5EF4-FFF2-40B4-BE49-F238E27FC236}">
                <a16:creationId xmlns:a16="http://schemas.microsoft.com/office/drawing/2014/main" id="{42FE5071-E179-4B3C-8145-3E5A014CA2CF}"/>
              </a:ext>
            </a:extLst>
          </p:cNvPr>
          <p:cNvSpPr/>
          <p:nvPr/>
        </p:nvSpPr>
        <p:spPr>
          <a:xfrm>
            <a:off x="3282781" y="5705221"/>
            <a:ext cx="407291" cy="49770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/>
          </a:p>
        </p:txBody>
      </p:sp>
      <p:sp>
        <p:nvSpPr>
          <p:cNvPr id="15" name="箭號: 向右 30">
            <a:extLst>
              <a:ext uri="{FF2B5EF4-FFF2-40B4-BE49-F238E27FC236}">
                <a16:creationId xmlns:a16="http://schemas.microsoft.com/office/drawing/2014/main" id="{FFEEAF2C-0398-4F67-8027-F88943F38F62}"/>
              </a:ext>
            </a:extLst>
          </p:cNvPr>
          <p:cNvSpPr/>
          <p:nvPr/>
        </p:nvSpPr>
        <p:spPr>
          <a:xfrm>
            <a:off x="7273320" y="4601998"/>
            <a:ext cx="407291" cy="49770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/>
          </a:p>
        </p:txBody>
      </p:sp>
      <p:sp>
        <p:nvSpPr>
          <p:cNvPr id="16" name="箭號: 向右 31">
            <a:extLst>
              <a:ext uri="{FF2B5EF4-FFF2-40B4-BE49-F238E27FC236}">
                <a16:creationId xmlns:a16="http://schemas.microsoft.com/office/drawing/2014/main" id="{B31B2F18-3645-40CC-88EF-EFA0ADB71B79}"/>
              </a:ext>
            </a:extLst>
          </p:cNvPr>
          <p:cNvSpPr/>
          <p:nvPr/>
        </p:nvSpPr>
        <p:spPr>
          <a:xfrm>
            <a:off x="7275230" y="5705220"/>
            <a:ext cx="407291" cy="49770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/>
          </a:p>
        </p:txBody>
      </p:sp>
      <p:sp>
        <p:nvSpPr>
          <p:cNvPr id="17" name="箭號: 向右 32">
            <a:extLst>
              <a:ext uri="{FF2B5EF4-FFF2-40B4-BE49-F238E27FC236}">
                <a16:creationId xmlns:a16="http://schemas.microsoft.com/office/drawing/2014/main" id="{AE7607DE-BB8B-4AD6-9501-A45C0786B477}"/>
              </a:ext>
            </a:extLst>
          </p:cNvPr>
          <p:cNvSpPr/>
          <p:nvPr/>
        </p:nvSpPr>
        <p:spPr>
          <a:xfrm>
            <a:off x="5091291" y="4656554"/>
            <a:ext cx="407291" cy="49770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/>
          </a:p>
        </p:txBody>
      </p:sp>
      <p:sp>
        <p:nvSpPr>
          <p:cNvPr id="18" name="箭號: 向右 33">
            <a:extLst>
              <a:ext uri="{FF2B5EF4-FFF2-40B4-BE49-F238E27FC236}">
                <a16:creationId xmlns:a16="http://schemas.microsoft.com/office/drawing/2014/main" id="{E4CC03B4-A774-4A44-BE3A-640D5455F498}"/>
              </a:ext>
            </a:extLst>
          </p:cNvPr>
          <p:cNvSpPr/>
          <p:nvPr/>
        </p:nvSpPr>
        <p:spPr>
          <a:xfrm>
            <a:off x="5088156" y="5705221"/>
            <a:ext cx="407291" cy="49770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/>
          </a:p>
        </p:txBody>
      </p:sp>
      <p:sp>
        <p:nvSpPr>
          <p:cNvPr id="19" name="箭號: 向右 34">
            <a:extLst>
              <a:ext uri="{FF2B5EF4-FFF2-40B4-BE49-F238E27FC236}">
                <a16:creationId xmlns:a16="http://schemas.microsoft.com/office/drawing/2014/main" id="{4D70DB60-37A5-4F0D-8072-3632E6357335}"/>
              </a:ext>
            </a:extLst>
          </p:cNvPr>
          <p:cNvSpPr/>
          <p:nvPr/>
        </p:nvSpPr>
        <p:spPr>
          <a:xfrm>
            <a:off x="9065362" y="4642425"/>
            <a:ext cx="407291" cy="49770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/>
          </a:p>
        </p:txBody>
      </p:sp>
      <p:sp>
        <p:nvSpPr>
          <p:cNvPr id="20" name="箭號: 向右 35">
            <a:extLst>
              <a:ext uri="{FF2B5EF4-FFF2-40B4-BE49-F238E27FC236}">
                <a16:creationId xmlns:a16="http://schemas.microsoft.com/office/drawing/2014/main" id="{B0F718E9-750E-4C6F-A7F5-271EC515CA96}"/>
              </a:ext>
            </a:extLst>
          </p:cNvPr>
          <p:cNvSpPr/>
          <p:nvPr/>
        </p:nvSpPr>
        <p:spPr>
          <a:xfrm>
            <a:off x="9038371" y="5705220"/>
            <a:ext cx="407291" cy="49770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/>
          </a:p>
        </p:txBody>
      </p:sp>
      <p:sp>
        <p:nvSpPr>
          <p:cNvPr id="21" name="文字方塊 3">
            <a:extLst>
              <a:ext uri="{FF2B5EF4-FFF2-40B4-BE49-F238E27FC236}">
                <a16:creationId xmlns:a16="http://schemas.microsoft.com/office/drawing/2014/main" id="{C8B1E90F-97DC-478A-AC73-A4E1C16F33C7}"/>
              </a:ext>
            </a:extLst>
          </p:cNvPr>
          <p:cNvSpPr txBox="1"/>
          <p:nvPr/>
        </p:nvSpPr>
        <p:spPr>
          <a:xfrm>
            <a:off x="5520634" y="4653282"/>
            <a:ext cx="873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</a:rPr>
              <a:t>1.0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22" name="文字方塊 36">
            <a:extLst>
              <a:ext uri="{FF2B5EF4-FFF2-40B4-BE49-F238E27FC236}">
                <a16:creationId xmlns:a16="http://schemas.microsoft.com/office/drawing/2014/main" id="{C5947BE1-BA03-44F9-829F-937AC5559FA6}"/>
              </a:ext>
            </a:extLst>
          </p:cNvPr>
          <p:cNvSpPr txBox="1"/>
          <p:nvPr/>
        </p:nvSpPr>
        <p:spPr>
          <a:xfrm>
            <a:off x="9523840" y="4616908"/>
            <a:ext cx="873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</a:rPr>
              <a:t>1.0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23" name="文字方塊 37">
            <a:extLst>
              <a:ext uri="{FF2B5EF4-FFF2-40B4-BE49-F238E27FC236}">
                <a16:creationId xmlns:a16="http://schemas.microsoft.com/office/drawing/2014/main" id="{7438E37D-5FAC-432F-8DE0-3B236ECBE8A0}"/>
              </a:ext>
            </a:extLst>
          </p:cNvPr>
          <p:cNvSpPr txBox="1"/>
          <p:nvPr/>
        </p:nvSpPr>
        <p:spPr>
          <a:xfrm>
            <a:off x="5511962" y="5692462"/>
            <a:ext cx="873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</a:rPr>
              <a:t>0.1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24" name="文字方塊 38">
            <a:extLst>
              <a:ext uri="{FF2B5EF4-FFF2-40B4-BE49-F238E27FC236}">
                <a16:creationId xmlns:a16="http://schemas.microsoft.com/office/drawing/2014/main" id="{506EC388-B5C8-438B-9714-E9255CA8332C}"/>
              </a:ext>
            </a:extLst>
          </p:cNvPr>
          <p:cNvSpPr txBox="1"/>
          <p:nvPr/>
        </p:nvSpPr>
        <p:spPr>
          <a:xfrm>
            <a:off x="9494135" y="5707529"/>
            <a:ext cx="873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</a:rPr>
              <a:t>?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502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/>
      <p:bldP spid="22" grpId="0"/>
      <p:bldP spid="23" grpId="0"/>
      <p:bldP spid="2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MinMax</a:t>
            </a:r>
            <a:r>
              <a:rPr lang="en-US" altLang="zh-CN" dirty="0"/>
              <a:t> Game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zh-CN" altLang="en-US" dirty="0"/>
              <a:t>对抗训练</a:t>
            </a:r>
            <a:endParaRPr lang="en-US" altLang="zh-CN" dirty="0"/>
          </a:p>
          <a:p>
            <a:pPr lvl="1"/>
            <a:r>
              <a:rPr lang="zh-CN" altLang="en-US" dirty="0"/>
              <a:t>生成网络要尽可能地欺骗判别网络。</a:t>
            </a:r>
            <a:endParaRPr lang="en-US" altLang="zh-CN" dirty="0"/>
          </a:p>
          <a:p>
            <a:pPr lvl="1"/>
            <a:r>
              <a:rPr lang="zh-CN" altLang="en-US" dirty="0"/>
              <a:t>判别网络将生成网络生成的样本与真实样本中尽可能区分出来。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两个网络相互对抗、不断调整参数，最终目的是使判别网络无法判断生成网络的输出结果是否真实。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75471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>
            <a:extLst>
              <a:ext uri="{FF2B5EF4-FFF2-40B4-BE49-F238E27FC236}">
                <a16:creationId xmlns:a16="http://schemas.microsoft.com/office/drawing/2014/main" id="{CF8B1C4E-A686-4C63-B814-92119412BA16}"/>
              </a:ext>
            </a:extLst>
          </p:cNvPr>
          <p:cNvSpPr/>
          <p:nvPr/>
        </p:nvSpPr>
        <p:spPr>
          <a:xfrm>
            <a:off x="2817183" y="4981237"/>
            <a:ext cx="1517650" cy="8613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dirty="0"/>
              <a:t>生成网络</a:t>
            </a:r>
            <a:endParaRPr lang="en-US" altLang="zh-TW" sz="2400" dirty="0"/>
          </a:p>
          <a:p>
            <a:pPr algn="ctr"/>
            <a:r>
              <a:rPr lang="en-US" altLang="zh-TW" sz="2400" dirty="0"/>
              <a:t>v3</a:t>
            </a:r>
            <a:endParaRPr lang="zh-TW" altLang="en-US" sz="2400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AD3715D5-0C12-47A3-B4D1-70E2535FACF1}"/>
              </a:ext>
            </a:extLst>
          </p:cNvPr>
          <p:cNvSpPr/>
          <p:nvPr/>
        </p:nvSpPr>
        <p:spPr>
          <a:xfrm>
            <a:off x="2817183" y="3319115"/>
            <a:ext cx="1517650" cy="8613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dirty="0"/>
              <a:t>生成网络</a:t>
            </a:r>
            <a:endParaRPr lang="en-US" altLang="zh-TW" sz="2400" dirty="0"/>
          </a:p>
          <a:p>
            <a:pPr algn="ctr"/>
            <a:r>
              <a:rPr lang="en-US" altLang="zh-TW" sz="2400" dirty="0"/>
              <a:t>v2</a:t>
            </a:r>
            <a:endParaRPr lang="zh-TW" altLang="en-US" sz="2400" dirty="0"/>
          </a:p>
        </p:txBody>
      </p:sp>
      <p:sp>
        <p:nvSpPr>
          <p:cNvPr id="28" name="語音泡泡: 圓角矩形 27">
            <a:extLst>
              <a:ext uri="{FF2B5EF4-FFF2-40B4-BE49-F238E27FC236}">
                <a16:creationId xmlns:a16="http://schemas.microsoft.com/office/drawing/2014/main" id="{A85B4D53-5CFE-4255-A8DC-BAB908B2D793}"/>
              </a:ext>
            </a:extLst>
          </p:cNvPr>
          <p:cNvSpPr/>
          <p:nvPr/>
        </p:nvSpPr>
        <p:spPr>
          <a:xfrm>
            <a:off x="4815114" y="5465281"/>
            <a:ext cx="2302299" cy="700745"/>
          </a:xfrm>
          <a:prstGeom prst="wedgeRoundRectCallout">
            <a:avLst>
              <a:gd name="adj1" fmla="val -76075"/>
              <a:gd name="adj2" fmla="val -41061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400" dirty="0"/>
          </a:p>
        </p:txBody>
      </p:sp>
      <p:sp>
        <p:nvSpPr>
          <p:cNvPr id="27" name="語音泡泡: 圓角矩形 26">
            <a:extLst>
              <a:ext uri="{FF2B5EF4-FFF2-40B4-BE49-F238E27FC236}">
                <a16:creationId xmlns:a16="http://schemas.microsoft.com/office/drawing/2014/main" id="{6E50D5A5-899B-4A03-9F80-E9B51475F5FF}"/>
              </a:ext>
            </a:extLst>
          </p:cNvPr>
          <p:cNvSpPr/>
          <p:nvPr/>
        </p:nvSpPr>
        <p:spPr>
          <a:xfrm>
            <a:off x="4800601" y="3799136"/>
            <a:ext cx="2302299" cy="700745"/>
          </a:xfrm>
          <a:prstGeom prst="wedgeRoundRectCallout">
            <a:avLst>
              <a:gd name="adj1" fmla="val -76075"/>
              <a:gd name="adj2" fmla="val -41061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400" dirty="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F19BDE59-57A5-4153-931A-EB8272747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对抗过程</a:t>
            </a:r>
            <a:endParaRPr lang="zh-TW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5827B73A-6898-46A8-8AFF-47A16103C2F1}"/>
              </a:ext>
            </a:extLst>
          </p:cNvPr>
          <p:cNvSpPr/>
          <p:nvPr/>
        </p:nvSpPr>
        <p:spPr>
          <a:xfrm>
            <a:off x="6611462" y="261987"/>
            <a:ext cx="1517650" cy="8613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dirty="0"/>
              <a:t>生成网络</a:t>
            </a:r>
            <a:endParaRPr lang="en-US" altLang="zh-TW" sz="2400" dirty="0"/>
          </a:p>
          <a:p>
            <a:pPr algn="ctr"/>
            <a:r>
              <a:rPr lang="en-US" altLang="zh-TW" sz="2400" dirty="0"/>
              <a:t>(student)</a:t>
            </a:r>
            <a:endParaRPr lang="zh-TW" altLang="en-US" sz="2400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B53B4824-E4BB-4CFF-84DA-66C493E3A12F}"/>
              </a:ext>
            </a:extLst>
          </p:cNvPr>
          <p:cNvSpPr/>
          <p:nvPr/>
        </p:nvSpPr>
        <p:spPr>
          <a:xfrm>
            <a:off x="8244114" y="269231"/>
            <a:ext cx="1939676" cy="86131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dirty="0"/>
              <a:t>判别网络</a:t>
            </a:r>
            <a:endParaRPr lang="en-US" altLang="zh-TW" sz="2400" dirty="0"/>
          </a:p>
          <a:p>
            <a:pPr algn="ctr"/>
            <a:r>
              <a:rPr lang="en-US" altLang="zh-TW" sz="2400" dirty="0"/>
              <a:t>(teacher)</a:t>
            </a:r>
            <a:endParaRPr lang="zh-TW" altLang="en-US" sz="2400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3460F152-3CC2-47A3-A823-4B8E6ACCB5DB}"/>
              </a:ext>
            </a:extLst>
          </p:cNvPr>
          <p:cNvSpPr/>
          <p:nvPr/>
        </p:nvSpPr>
        <p:spPr>
          <a:xfrm>
            <a:off x="2817183" y="1838313"/>
            <a:ext cx="1517650" cy="8613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dirty="0"/>
              <a:t>生成网络</a:t>
            </a:r>
            <a:endParaRPr lang="en-US" altLang="zh-TW" sz="2400" dirty="0"/>
          </a:p>
          <a:p>
            <a:pPr algn="ctr"/>
            <a:r>
              <a:rPr lang="en-US" altLang="zh-TW" sz="2400" dirty="0"/>
              <a:t>v1</a:t>
            </a:r>
            <a:endParaRPr lang="zh-TW" altLang="en-US" sz="2400" dirty="0"/>
          </a:p>
        </p:txBody>
      </p:sp>
      <p:grpSp>
        <p:nvGrpSpPr>
          <p:cNvPr id="29" name="群組 28">
            <a:extLst>
              <a:ext uri="{FF2B5EF4-FFF2-40B4-BE49-F238E27FC236}">
                <a16:creationId xmlns:a16="http://schemas.microsoft.com/office/drawing/2014/main" id="{F4E2F4A5-9AA0-485B-B4EE-11A5BD3F3BA4}"/>
              </a:ext>
            </a:extLst>
          </p:cNvPr>
          <p:cNvGrpSpPr/>
          <p:nvPr/>
        </p:nvGrpSpPr>
        <p:grpSpPr>
          <a:xfrm>
            <a:off x="4800601" y="2135577"/>
            <a:ext cx="2302299" cy="700745"/>
            <a:chOff x="2926927" y="2258346"/>
            <a:chExt cx="2302299" cy="700745"/>
          </a:xfrm>
        </p:grpSpPr>
        <p:sp>
          <p:nvSpPr>
            <p:cNvPr id="25" name="語音泡泡: 圓角矩形 24">
              <a:extLst>
                <a:ext uri="{FF2B5EF4-FFF2-40B4-BE49-F238E27FC236}">
                  <a16:creationId xmlns:a16="http://schemas.microsoft.com/office/drawing/2014/main" id="{76D9FD7F-7F3B-4001-AE4B-B6D04B2FDB82}"/>
                </a:ext>
              </a:extLst>
            </p:cNvPr>
            <p:cNvSpPr/>
            <p:nvPr/>
          </p:nvSpPr>
          <p:spPr>
            <a:xfrm>
              <a:off x="2926927" y="2258346"/>
              <a:ext cx="2302299" cy="700745"/>
            </a:xfrm>
            <a:prstGeom prst="wedgeRoundRectCallout">
              <a:avLst>
                <a:gd name="adj1" fmla="val -76075"/>
                <a:gd name="adj2" fmla="val -41061"/>
                <a:gd name="adj3" fmla="val 16667"/>
              </a:avLst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400" dirty="0"/>
            </a:p>
          </p:txBody>
        </p:sp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3129D01C-5018-4FAE-99E2-83789AD7C2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66173" y="2336909"/>
              <a:ext cx="2081864" cy="549612"/>
            </a:xfrm>
            <a:prstGeom prst="rect">
              <a:avLst/>
            </a:prstGeom>
          </p:spPr>
        </p:pic>
      </p:grpSp>
      <p:sp>
        <p:nvSpPr>
          <p:cNvPr id="11" name="矩形 10">
            <a:extLst>
              <a:ext uri="{FF2B5EF4-FFF2-40B4-BE49-F238E27FC236}">
                <a16:creationId xmlns:a16="http://schemas.microsoft.com/office/drawing/2014/main" id="{9CC57B87-C0E4-48C1-8A59-2755D95410DE}"/>
              </a:ext>
            </a:extLst>
          </p:cNvPr>
          <p:cNvSpPr/>
          <p:nvPr/>
        </p:nvSpPr>
        <p:spPr>
          <a:xfrm>
            <a:off x="7876931" y="2268972"/>
            <a:ext cx="1939676" cy="86131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dirty="0"/>
              <a:t>判别网络</a:t>
            </a:r>
            <a:endParaRPr lang="en-US" altLang="zh-TW" sz="2400" dirty="0"/>
          </a:p>
          <a:p>
            <a:pPr algn="ctr"/>
            <a:r>
              <a:rPr lang="en-US" altLang="zh-TW" sz="2400" dirty="0"/>
              <a:t>v1</a:t>
            </a:r>
            <a:endParaRPr lang="zh-TW" altLang="en-US" sz="2400" dirty="0"/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CFB89F88-4078-4C40-A728-61B89EC914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6133" y="3888554"/>
            <a:ext cx="2071064" cy="521908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2D9095D1-8AEE-42F6-97F5-A4741D7999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6133" y="5567885"/>
            <a:ext cx="2106868" cy="524567"/>
          </a:xfrm>
          <a:prstGeom prst="rect">
            <a:avLst/>
          </a:prstGeom>
        </p:spPr>
      </p:pic>
      <p:grpSp>
        <p:nvGrpSpPr>
          <p:cNvPr id="21" name="群組 20">
            <a:extLst>
              <a:ext uri="{FF2B5EF4-FFF2-40B4-BE49-F238E27FC236}">
                <a16:creationId xmlns:a16="http://schemas.microsoft.com/office/drawing/2014/main" id="{E3AF5B81-64FA-4454-B6F4-B87FB0FD6BF7}"/>
              </a:ext>
            </a:extLst>
          </p:cNvPr>
          <p:cNvGrpSpPr/>
          <p:nvPr/>
        </p:nvGrpSpPr>
        <p:grpSpPr>
          <a:xfrm>
            <a:off x="8099408" y="1276357"/>
            <a:ext cx="2162335" cy="554490"/>
            <a:chOff x="3798412" y="6111526"/>
            <a:chExt cx="2162335" cy="554490"/>
          </a:xfrm>
        </p:grpSpPr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44BA7E64-3D24-4583-91DE-736918A94E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0747" y="6126016"/>
              <a:ext cx="540000" cy="540000"/>
            </a:xfrm>
            <a:prstGeom prst="rect">
              <a:avLst/>
            </a:prstGeom>
          </p:spPr>
        </p:pic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D2501B18-1375-4955-A237-E3080E731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8412" y="6111526"/>
              <a:ext cx="540000" cy="540000"/>
            </a:xfrm>
            <a:prstGeom prst="rect">
              <a:avLst/>
            </a:prstGeom>
          </p:spPr>
        </p:pic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59C0E54B-1E38-4D70-99F1-51C0188FA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0747" y="6126016"/>
              <a:ext cx="540000" cy="540000"/>
            </a:xfrm>
            <a:prstGeom prst="rect">
              <a:avLst/>
            </a:prstGeom>
          </p:spPr>
        </p:pic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45124D4A-A2BE-4E58-8C51-CB95C1B7F07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0747" y="6111526"/>
              <a:ext cx="540000" cy="540000"/>
            </a:xfrm>
            <a:prstGeom prst="rect">
              <a:avLst/>
            </a:prstGeom>
          </p:spPr>
        </p:pic>
      </p:grpSp>
      <p:sp>
        <p:nvSpPr>
          <p:cNvPr id="22" name="矩形 21">
            <a:extLst>
              <a:ext uri="{FF2B5EF4-FFF2-40B4-BE49-F238E27FC236}">
                <a16:creationId xmlns:a16="http://schemas.microsoft.com/office/drawing/2014/main" id="{3B54E6CA-A5D4-4965-A915-730AA6DD4BE5}"/>
              </a:ext>
            </a:extLst>
          </p:cNvPr>
          <p:cNvSpPr/>
          <p:nvPr/>
        </p:nvSpPr>
        <p:spPr>
          <a:xfrm>
            <a:off x="7876931" y="4149507"/>
            <a:ext cx="1939676" cy="86131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dirty="0"/>
              <a:t>判别网络</a:t>
            </a:r>
            <a:endParaRPr lang="en-US" altLang="zh-TW" sz="2400" dirty="0"/>
          </a:p>
          <a:p>
            <a:pPr algn="ctr"/>
            <a:r>
              <a:rPr lang="en-US" altLang="zh-TW" sz="2400" dirty="0"/>
              <a:t>v2</a:t>
            </a:r>
            <a:endParaRPr lang="zh-TW" altLang="en-US" sz="2400" dirty="0"/>
          </a:p>
        </p:txBody>
      </p:sp>
      <p:sp>
        <p:nvSpPr>
          <p:cNvPr id="23" name="語音泡泡: 圓角矩形 22">
            <a:extLst>
              <a:ext uri="{FF2B5EF4-FFF2-40B4-BE49-F238E27FC236}">
                <a16:creationId xmlns:a16="http://schemas.microsoft.com/office/drawing/2014/main" id="{450AE367-0EDB-4BE4-8EFD-7D965BCB9870}"/>
              </a:ext>
            </a:extLst>
          </p:cNvPr>
          <p:cNvSpPr/>
          <p:nvPr/>
        </p:nvSpPr>
        <p:spPr>
          <a:xfrm>
            <a:off x="5357103" y="3024878"/>
            <a:ext cx="2348344" cy="553683"/>
          </a:xfrm>
          <a:prstGeom prst="wedgeRoundRectCallout">
            <a:avLst>
              <a:gd name="adj1" fmla="val 61988"/>
              <a:gd name="adj2" fmla="val -102649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No eyes </a:t>
            </a:r>
            <a:endParaRPr lang="zh-TW" altLang="en-US" sz="2400" dirty="0"/>
          </a:p>
        </p:txBody>
      </p:sp>
      <p:sp>
        <p:nvSpPr>
          <p:cNvPr id="24" name="語音泡泡: 圓角矩形 23">
            <a:extLst>
              <a:ext uri="{FF2B5EF4-FFF2-40B4-BE49-F238E27FC236}">
                <a16:creationId xmlns:a16="http://schemas.microsoft.com/office/drawing/2014/main" id="{34E633AD-536F-46F9-8289-ABA80068C917}"/>
              </a:ext>
            </a:extLst>
          </p:cNvPr>
          <p:cNvSpPr/>
          <p:nvPr/>
        </p:nvSpPr>
        <p:spPr>
          <a:xfrm>
            <a:off x="5357103" y="4686059"/>
            <a:ext cx="2348344" cy="553683"/>
          </a:xfrm>
          <a:prstGeom prst="wedgeRoundRectCallout">
            <a:avLst>
              <a:gd name="adj1" fmla="val 61988"/>
              <a:gd name="adj2" fmla="val -102649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No mouth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489859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2" grpId="0" animBg="1"/>
      <p:bldP spid="28" grpId="0" animBg="1"/>
      <p:bldP spid="27" grpId="0" animBg="1"/>
      <p:bldP spid="9" grpId="0" animBg="1"/>
      <p:bldP spid="11" grpId="0" animBg="1"/>
      <p:bldP spid="22" grpId="0" animBg="1"/>
      <p:bldP spid="23" grpId="0" animBg="1"/>
      <p:bldP spid="2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MinMax</a:t>
            </a:r>
            <a:r>
              <a:rPr lang="en-US" altLang="zh-CN" dirty="0"/>
              <a:t> Game</a:t>
            </a:r>
            <a:endParaRPr lang="zh-CN" altLang="en-US" dirty="0"/>
          </a:p>
        </p:txBody>
      </p:sp>
      <p:sp>
        <p:nvSpPr>
          <p:cNvPr id="7" name="内容占位符 6">
            <a:extLst>
              <a:ext uri="{FF2B5EF4-FFF2-40B4-BE49-F238E27FC236}">
                <a16:creationId xmlns:a16="http://schemas.microsoft.com/office/drawing/2014/main" id="{E4243A47-02DA-4069-95AA-0898D4518A77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zh-CN" altLang="en-US" dirty="0"/>
              <a:t>判别网络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生成网络</a:t>
            </a:r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Minimax Game</a:t>
            </a:r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2A449D8-62D7-47A0-8DD0-CB4D711261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676400"/>
            <a:ext cx="7967748" cy="6858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DF38A64-3AAC-4417-8CC7-6AA01B349D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3121035"/>
            <a:ext cx="3641377" cy="61593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8013A6C-26E3-4F89-9904-A4930DC08B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4928643"/>
            <a:ext cx="8624047" cy="73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2593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训练过程</a:t>
            </a:r>
          </a:p>
        </p:txBody>
      </p:sp>
      <p:pic>
        <p:nvPicPr>
          <p:cNvPr id="4" name="内容占位符 3" descr="屏幕剪辑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52400"/>
            <a:ext cx="5943600" cy="6650484"/>
          </a:xfrm>
        </p:spPr>
      </p:pic>
    </p:spTree>
    <p:extLst>
      <p:ext uri="{BB962C8B-B14F-4D97-AF65-F5344CB8AC3E}">
        <p14:creationId xmlns:p14="http://schemas.microsoft.com/office/powerpoint/2010/main" val="3536226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Anime Face Generation</a:t>
            </a:r>
            <a:endParaRPr lang="zh-TW" altLang="en-US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242210"/>
            <a:ext cx="4349750" cy="4349750"/>
          </a:xfrm>
        </p:spPr>
      </p:pic>
      <p:sp>
        <p:nvSpPr>
          <p:cNvPr id="7" name="文字方塊 6"/>
          <p:cNvSpPr txBox="1"/>
          <p:nvPr/>
        </p:nvSpPr>
        <p:spPr>
          <a:xfrm>
            <a:off x="2404382" y="5691171"/>
            <a:ext cx="1674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/>
              <a:t>100 updates</a:t>
            </a:r>
            <a:endParaRPr lang="zh-TW" altLang="en-US" dirty="0"/>
          </a:p>
        </p:txBody>
      </p:sp>
      <p:pic>
        <p:nvPicPr>
          <p:cNvPr id="5" name="內容版面配置區 8">
            <a:extLst>
              <a:ext uri="{FF2B5EF4-FFF2-40B4-BE49-F238E27FC236}">
                <a16:creationId xmlns:a16="http://schemas.microsoft.com/office/drawing/2014/main" id="{AAF6C546-A71D-489C-9356-D8C8A74310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00800" y="1314440"/>
            <a:ext cx="4205289" cy="4205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BECDA9D-3CEC-4959-A279-DCAC6F0679EE}"/>
              </a:ext>
            </a:extLst>
          </p:cNvPr>
          <p:cNvSpPr/>
          <p:nvPr/>
        </p:nvSpPr>
        <p:spPr>
          <a:xfrm>
            <a:off x="7712202" y="5660172"/>
            <a:ext cx="15824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/>
              <a:t>1000 updates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00919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Anime Face Generation</a:t>
            </a:r>
            <a:endParaRPr lang="zh-TW" altLang="en-US" dirty="0"/>
          </a:p>
        </p:txBody>
      </p:sp>
      <p:pic>
        <p:nvPicPr>
          <p:cNvPr id="13" name="內容版面配置區 12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600200"/>
            <a:ext cx="4043993" cy="4045355"/>
          </a:xfrm>
        </p:spPr>
      </p:pic>
      <p:sp>
        <p:nvSpPr>
          <p:cNvPr id="7" name="文字方塊 6"/>
          <p:cNvSpPr txBox="1"/>
          <p:nvPr/>
        </p:nvSpPr>
        <p:spPr>
          <a:xfrm>
            <a:off x="2593067" y="5770739"/>
            <a:ext cx="1674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/>
              <a:t>2000 updates</a:t>
            </a:r>
            <a:endParaRPr lang="zh-TW" altLang="en-US" dirty="0"/>
          </a:p>
        </p:txBody>
      </p:sp>
      <p:pic>
        <p:nvPicPr>
          <p:cNvPr id="5" name="內容版面配置區 7">
            <a:extLst>
              <a:ext uri="{FF2B5EF4-FFF2-40B4-BE49-F238E27FC236}">
                <a16:creationId xmlns:a16="http://schemas.microsoft.com/office/drawing/2014/main" id="{6C7ADA8B-E229-4873-A728-F964AEAC09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77000" y="1560714"/>
            <a:ext cx="4124326" cy="412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字方塊 6">
            <a:extLst>
              <a:ext uri="{FF2B5EF4-FFF2-40B4-BE49-F238E27FC236}">
                <a16:creationId xmlns:a16="http://schemas.microsoft.com/office/drawing/2014/main" id="{7B0A58D1-F6D7-4AB6-9C7F-7F8B48C267BE}"/>
              </a:ext>
            </a:extLst>
          </p:cNvPr>
          <p:cNvSpPr txBox="1"/>
          <p:nvPr/>
        </p:nvSpPr>
        <p:spPr>
          <a:xfrm>
            <a:off x="7702097" y="5764419"/>
            <a:ext cx="1674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/>
              <a:t>5000 updates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315585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B66E10-A84B-4558-BB38-F1DB14D4BB1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生成模型</a:t>
            </a:r>
          </a:p>
        </p:txBody>
      </p:sp>
    </p:spTree>
    <p:extLst>
      <p:ext uri="{BB962C8B-B14F-4D97-AF65-F5344CB8AC3E}">
        <p14:creationId xmlns:p14="http://schemas.microsoft.com/office/powerpoint/2010/main" val="34321310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Anime Face Generation</a:t>
            </a:r>
            <a:endParaRPr lang="zh-TW" altLang="en-US" dirty="0"/>
          </a:p>
        </p:txBody>
      </p:sp>
      <p:pic>
        <p:nvPicPr>
          <p:cNvPr id="9" name="內容版面配置區 8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518666"/>
            <a:ext cx="4114800" cy="4114800"/>
          </a:xfrm>
        </p:spPr>
      </p:pic>
      <p:sp>
        <p:nvSpPr>
          <p:cNvPr id="7" name="文字方塊 6"/>
          <p:cNvSpPr txBox="1"/>
          <p:nvPr/>
        </p:nvSpPr>
        <p:spPr>
          <a:xfrm>
            <a:off x="2593067" y="5770739"/>
            <a:ext cx="1674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/>
              <a:t>10,000 updates</a:t>
            </a:r>
            <a:endParaRPr lang="zh-TW" altLang="en-US" dirty="0"/>
          </a:p>
        </p:txBody>
      </p:sp>
      <p:pic>
        <p:nvPicPr>
          <p:cNvPr id="5" name="內容版面配置區 7">
            <a:extLst>
              <a:ext uri="{FF2B5EF4-FFF2-40B4-BE49-F238E27FC236}">
                <a16:creationId xmlns:a16="http://schemas.microsoft.com/office/drawing/2014/main" id="{096EF092-B74D-48FA-B7A4-57E79F9721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31000" y="1556120"/>
            <a:ext cx="4165600" cy="416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字方塊 6">
            <a:extLst>
              <a:ext uri="{FF2B5EF4-FFF2-40B4-BE49-F238E27FC236}">
                <a16:creationId xmlns:a16="http://schemas.microsoft.com/office/drawing/2014/main" id="{2FE49EB5-2B87-4754-9FCC-044DFDDC4816}"/>
              </a:ext>
            </a:extLst>
          </p:cNvPr>
          <p:cNvSpPr txBox="1"/>
          <p:nvPr/>
        </p:nvSpPr>
        <p:spPr>
          <a:xfrm>
            <a:off x="7848600" y="5721720"/>
            <a:ext cx="1674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/>
              <a:t>50,000 updates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505444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例子</a:t>
            </a:r>
          </a:p>
        </p:txBody>
      </p:sp>
      <p:pic>
        <p:nvPicPr>
          <p:cNvPr id="4" name="图片 3" descr="屏幕剪辑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865" y="1981200"/>
            <a:ext cx="9243888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8823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一个具体的模型：</a:t>
            </a:r>
            <a:r>
              <a:rPr lang="en-US" altLang="zh-CN" dirty="0"/>
              <a:t>DCGANs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zh-CN" altLang="en-US" sz="2400" dirty="0"/>
              <a:t>判别网络是一个传统的深度卷积网络，但使用了带步长的卷积来实现下采样操作，不用最大汇聚（</a:t>
            </a:r>
            <a:r>
              <a:rPr lang="en-US" altLang="zh-CN" sz="2400" dirty="0"/>
              <a:t>pooling</a:t>
            </a:r>
            <a:r>
              <a:rPr lang="zh-CN" altLang="en-US" sz="2400" dirty="0"/>
              <a:t>）操作。</a:t>
            </a:r>
            <a:endParaRPr lang="en-US" altLang="zh-CN" sz="2400" dirty="0"/>
          </a:p>
          <a:p>
            <a:r>
              <a:rPr lang="zh-CN" altLang="en-US" sz="2400" dirty="0"/>
              <a:t>生成网络使用一个特殊的深度卷积网络来实现使用微步卷积来生成</a:t>
            </a:r>
            <a:r>
              <a:rPr lang="en-US" altLang="zh-CN" sz="2400" dirty="0"/>
              <a:t>64×63</a:t>
            </a:r>
            <a:r>
              <a:rPr lang="zh-CN" altLang="en-US" sz="2400" dirty="0"/>
              <a:t>大小的图像。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6743" y="2842260"/>
            <a:ext cx="7998515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8282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15A5F393-1881-4F8F-A62C-B57968911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DCGANs</a:t>
            </a:r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BCAAB75-1624-4FDA-976A-6DD00A644E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1" y="1905001"/>
            <a:ext cx="8391391" cy="4043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6414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BC2678-25BF-48A8-9798-2FB3899F78A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模型分析</a:t>
            </a:r>
          </a:p>
        </p:txBody>
      </p:sp>
    </p:spTree>
    <p:extLst>
      <p:ext uri="{BB962C8B-B14F-4D97-AF65-F5344CB8AC3E}">
        <p14:creationId xmlns:p14="http://schemas.microsoft.com/office/powerpoint/2010/main" val="24874158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数据分布</a:t>
            </a:r>
            <a:endParaRPr lang="zh-TW" altLang="en-US" dirty="0"/>
          </a:p>
        </p:txBody>
      </p:sp>
      <p:cxnSp>
        <p:nvCxnSpPr>
          <p:cNvPr id="4" name="直線接點 3"/>
          <p:cNvCxnSpPr>
            <a:cxnSpLocks/>
          </p:cNvCxnSpPr>
          <p:nvPr/>
        </p:nvCxnSpPr>
        <p:spPr>
          <a:xfrm>
            <a:off x="5439915" y="1941091"/>
            <a:ext cx="360895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手繪多邊形: 圖案 4"/>
          <p:cNvSpPr/>
          <p:nvPr/>
        </p:nvSpPr>
        <p:spPr>
          <a:xfrm rot="21442184">
            <a:off x="7219702" y="597948"/>
            <a:ext cx="1466671" cy="1310181"/>
          </a:xfrm>
          <a:custGeom>
            <a:avLst/>
            <a:gdLst>
              <a:gd name="connsiteX0" fmla="*/ 0 w 1799771"/>
              <a:gd name="connsiteY0" fmla="*/ 1258257 h 1310181"/>
              <a:gd name="connsiteX1" fmla="*/ 508000 w 1799771"/>
              <a:gd name="connsiteY1" fmla="*/ 822828 h 1310181"/>
              <a:gd name="connsiteX2" fmla="*/ 783771 w 1799771"/>
              <a:gd name="connsiteY2" fmla="*/ 184200 h 1310181"/>
              <a:gd name="connsiteX3" fmla="*/ 1001486 w 1799771"/>
              <a:gd name="connsiteY3" fmla="*/ 68086 h 1310181"/>
              <a:gd name="connsiteX4" fmla="*/ 1509486 w 1799771"/>
              <a:gd name="connsiteY4" fmla="*/ 1127628 h 1310181"/>
              <a:gd name="connsiteX5" fmla="*/ 1799771 w 1799771"/>
              <a:gd name="connsiteY5" fmla="*/ 1301800 h 1310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99771" h="1310181">
                <a:moveTo>
                  <a:pt x="0" y="1258257"/>
                </a:moveTo>
                <a:cubicBezTo>
                  <a:pt x="188686" y="1130047"/>
                  <a:pt x="377372" y="1001837"/>
                  <a:pt x="508000" y="822828"/>
                </a:cubicBezTo>
                <a:cubicBezTo>
                  <a:pt x="638629" y="643818"/>
                  <a:pt x="701523" y="309990"/>
                  <a:pt x="783771" y="184200"/>
                </a:cubicBezTo>
                <a:cubicBezTo>
                  <a:pt x="866019" y="58410"/>
                  <a:pt x="880534" y="-89152"/>
                  <a:pt x="1001486" y="68086"/>
                </a:cubicBezTo>
                <a:cubicBezTo>
                  <a:pt x="1122438" y="225324"/>
                  <a:pt x="1376439" y="922009"/>
                  <a:pt x="1509486" y="1127628"/>
                </a:cubicBezTo>
                <a:cubicBezTo>
                  <a:pt x="1642533" y="1333247"/>
                  <a:pt x="1721152" y="1317523"/>
                  <a:pt x="1799771" y="1301800"/>
                </a:cubicBez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橢圓 5"/>
          <p:cNvSpPr/>
          <p:nvPr/>
        </p:nvSpPr>
        <p:spPr>
          <a:xfrm>
            <a:off x="7886298" y="1845778"/>
            <a:ext cx="171577" cy="17157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橢圓 6"/>
          <p:cNvSpPr/>
          <p:nvPr/>
        </p:nvSpPr>
        <p:spPr>
          <a:xfrm>
            <a:off x="7701178" y="1845777"/>
            <a:ext cx="171577" cy="17157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橢圓 7"/>
          <p:cNvSpPr/>
          <p:nvPr/>
        </p:nvSpPr>
        <p:spPr>
          <a:xfrm>
            <a:off x="8050506" y="1845776"/>
            <a:ext cx="171577" cy="17157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橢圓 8"/>
          <p:cNvSpPr/>
          <p:nvPr/>
        </p:nvSpPr>
        <p:spPr>
          <a:xfrm>
            <a:off x="7437638" y="1843734"/>
            <a:ext cx="171577" cy="17157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橢圓 9"/>
          <p:cNvSpPr/>
          <p:nvPr/>
        </p:nvSpPr>
        <p:spPr>
          <a:xfrm>
            <a:off x="8326009" y="1855303"/>
            <a:ext cx="171577" cy="17157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手繪多邊形: 圖案 10"/>
          <p:cNvSpPr/>
          <p:nvPr/>
        </p:nvSpPr>
        <p:spPr>
          <a:xfrm rot="21442184">
            <a:off x="5703044" y="586378"/>
            <a:ext cx="1466671" cy="1310181"/>
          </a:xfrm>
          <a:custGeom>
            <a:avLst/>
            <a:gdLst>
              <a:gd name="connsiteX0" fmla="*/ 0 w 1799771"/>
              <a:gd name="connsiteY0" fmla="*/ 1258257 h 1310181"/>
              <a:gd name="connsiteX1" fmla="*/ 508000 w 1799771"/>
              <a:gd name="connsiteY1" fmla="*/ 822828 h 1310181"/>
              <a:gd name="connsiteX2" fmla="*/ 783771 w 1799771"/>
              <a:gd name="connsiteY2" fmla="*/ 184200 h 1310181"/>
              <a:gd name="connsiteX3" fmla="*/ 1001486 w 1799771"/>
              <a:gd name="connsiteY3" fmla="*/ 68086 h 1310181"/>
              <a:gd name="connsiteX4" fmla="*/ 1509486 w 1799771"/>
              <a:gd name="connsiteY4" fmla="*/ 1127628 h 1310181"/>
              <a:gd name="connsiteX5" fmla="*/ 1799771 w 1799771"/>
              <a:gd name="connsiteY5" fmla="*/ 1301800 h 1310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99771" h="1310181">
                <a:moveTo>
                  <a:pt x="0" y="1258257"/>
                </a:moveTo>
                <a:cubicBezTo>
                  <a:pt x="188686" y="1130047"/>
                  <a:pt x="377372" y="1001837"/>
                  <a:pt x="508000" y="822828"/>
                </a:cubicBezTo>
                <a:cubicBezTo>
                  <a:pt x="638629" y="643818"/>
                  <a:pt x="701523" y="309990"/>
                  <a:pt x="783771" y="184200"/>
                </a:cubicBezTo>
                <a:cubicBezTo>
                  <a:pt x="866019" y="58410"/>
                  <a:pt x="880534" y="-89152"/>
                  <a:pt x="1001486" y="68086"/>
                </a:cubicBezTo>
                <a:cubicBezTo>
                  <a:pt x="1122438" y="225324"/>
                  <a:pt x="1376439" y="922009"/>
                  <a:pt x="1509486" y="1127628"/>
                </a:cubicBezTo>
                <a:cubicBezTo>
                  <a:pt x="1642533" y="1333247"/>
                  <a:pt x="1721152" y="1317523"/>
                  <a:pt x="1799771" y="1301800"/>
                </a:cubicBezTo>
              </a:path>
            </a:pathLst>
          </a:cu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橢圓 11"/>
          <p:cNvSpPr/>
          <p:nvPr/>
        </p:nvSpPr>
        <p:spPr>
          <a:xfrm>
            <a:off x="6369640" y="1834208"/>
            <a:ext cx="171577" cy="171577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橢圓 12"/>
          <p:cNvSpPr/>
          <p:nvPr/>
        </p:nvSpPr>
        <p:spPr>
          <a:xfrm>
            <a:off x="6184520" y="1834207"/>
            <a:ext cx="171577" cy="171577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橢圓 13"/>
          <p:cNvSpPr/>
          <p:nvPr/>
        </p:nvSpPr>
        <p:spPr>
          <a:xfrm>
            <a:off x="6533848" y="1834206"/>
            <a:ext cx="171577" cy="171577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橢圓 14"/>
          <p:cNvSpPr/>
          <p:nvPr/>
        </p:nvSpPr>
        <p:spPr>
          <a:xfrm>
            <a:off x="5920980" y="1832164"/>
            <a:ext cx="171577" cy="171577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橢圓 15"/>
          <p:cNvSpPr/>
          <p:nvPr/>
        </p:nvSpPr>
        <p:spPr>
          <a:xfrm>
            <a:off x="6809351" y="1843733"/>
            <a:ext cx="171577" cy="171577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>
              <a:xfrm>
                <a:off x="9712596" y="851725"/>
                <a:ext cx="73545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d>
                        <m:dPr>
                          <m:ctrlPr>
                            <a:rPr lang="en-US" altLang="zh-TW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2596" y="851725"/>
                <a:ext cx="735458" cy="369332"/>
              </a:xfrm>
              <a:prstGeom prst="rect">
                <a:avLst/>
              </a:prstGeom>
              <a:blipFill>
                <a:blip r:embed="rId2"/>
                <a:stretch>
                  <a:fillRect l="-8264" b="-1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手繪多邊形: 圖案 19"/>
          <p:cNvSpPr/>
          <p:nvPr/>
        </p:nvSpPr>
        <p:spPr>
          <a:xfrm>
            <a:off x="5571784" y="173978"/>
            <a:ext cx="4330700" cy="1732285"/>
          </a:xfrm>
          <a:custGeom>
            <a:avLst/>
            <a:gdLst>
              <a:gd name="connsiteX0" fmla="*/ 0 w 4330700"/>
              <a:gd name="connsiteY0" fmla="*/ 1478285 h 1732285"/>
              <a:gd name="connsiteX1" fmla="*/ 812800 w 4330700"/>
              <a:gd name="connsiteY1" fmla="*/ 1402085 h 1732285"/>
              <a:gd name="connsiteX2" fmla="*/ 1689100 w 4330700"/>
              <a:gd name="connsiteY2" fmla="*/ 1287785 h 1732285"/>
              <a:gd name="connsiteX3" fmla="*/ 2374900 w 4330700"/>
              <a:gd name="connsiteY3" fmla="*/ 335285 h 1732285"/>
              <a:gd name="connsiteX4" fmla="*/ 2984500 w 4330700"/>
              <a:gd name="connsiteY4" fmla="*/ 398785 h 1732285"/>
              <a:gd name="connsiteX5" fmla="*/ 3352800 w 4330700"/>
              <a:gd name="connsiteY5" fmla="*/ 106685 h 1732285"/>
              <a:gd name="connsiteX6" fmla="*/ 3467100 w 4330700"/>
              <a:gd name="connsiteY6" fmla="*/ 68585 h 1732285"/>
              <a:gd name="connsiteX7" fmla="*/ 3771900 w 4330700"/>
              <a:gd name="connsiteY7" fmla="*/ 144785 h 1732285"/>
              <a:gd name="connsiteX8" fmla="*/ 4330700 w 4330700"/>
              <a:gd name="connsiteY8" fmla="*/ 1732285 h 1732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30700" h="1732285">
                <a:moveTo>
                  <a:pt x="0" y="1478285"/>
                </a:moveTo>
                <a:cubicBezTo>
                  <a:pt x="265641" y="1456060"/>
                  <a:pt x="531283" y="1433835"/>
                  <a:pt x="812800" y="1402085"/>
                </a:cubicBezTo>
                <a:cubicBezTo>
                  <a:pt x="1094317" y="1370335"/>
                  <a:pt x="1428750" y="1465585"/>
                  <a:pt x="1689100" y="1287785"/>
                </a:cubicBezTo>
                <a:cubicBezTo>
                  <a:pt x="1949450" y="1109985"/>
                  <a:pt x="2159000" y="483452"/>
                  <a:pt x="2374900" y="335285"/>
                </a:cubicBezTo>
                <a:cubicBezTo>
                  <a:pt x="2590800" y="187118"/>
                  <a:pt x="2821517" y="436885"/>
                  <a:pt x="2984500" y="398785"/>
                </a:cubicBezTo>
                <a:cubicBezTo>
                  <a:pt x="3147483" y="360685"/>
                  <a:pt x="3272367" y="161718"/>
                  <a:pt x="3352800" y="106685"/>
                </a:cubicBezTo>
                <a:cubicBezTo>
                  <a:pt x="3433233" y="51652"/>
                  <a:pt x="3397250" y="62235"/>
                  <a:pt x="3467100" y="68585"/>
                </a:cubicBezTo>
                <a:cubicBezTo>
                  <a:pt x="3536950" y="74935"/>
                  <a:pt x="3627967" y="-132498"/>
                  <a:pt x="3771900" y="144785"/>
                </a:cubicBezTo>
                <a:cubicBezTo>
                  <a:pt x="3915833" y="422068"/>
                  <a:pt x="4123266" y="1077176"/>
                  <a:pt x="4330700" y="1732285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1" name="直線單箭頭接點 20"/>
          <p:cNvCxnSpPr>
            <a:cxnSpLocks/>
          </p:cNvCxnSpPr>
          <p:nvPr/>
        </p:nvCxnSpPr>
        <p:spPr>
          <a:xfrm flipV="1">
            <a:off x="7456601" y="876369"/>
            <a:ext cx="0" cy="312310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單箭頭接點 21"/>
          <p:cNvCxnSpPr>
            <a:cxnSpLocks/>
          </p:cNvCxnSpPr>
          <p:nvPr/>
        </p:nvCxnSpPr>
        <p:spPr>
          <a:xfrm>
            <a:off x="6954906" y="1255387"/>
            <a:ext cx="0" cy="270064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單箭頭接點 23"/>
          <p:cNvCxnSpPr>
            <a:cxnSpLocks/>
          </p:cNvCxnSpPr>
          <p:nvPr/>
        </p:nvCxnSpPr>
        <p:spPr>
          <a:xfrm flipV="1">
            <a:off x="7701177" y="564983"/>
            <a:ext cx="0" cy="312310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單箭頭接點 24"/>
          <p:cNvCxnSpPr>
            <a:cxnSpLocks/>
          </p:cNvCxnSpPr>
          <p:nvPr/>
        </p:nvCxnSpPr>
        <p:spPr>
          <a:xfrm flipV="1">
            <a:off x="7886297" y="252673"/>
            <a:ext cx="0" cy="312310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單箭頭接點 25"/>
          <p:cNvCxnSpPr>
            <a:cxnSpLocks/>
          </p:cNvCxnSpPr>
          <p:nvPr/>
        </p:nvCxnSpPr>
        <p:spPr>
          <a:xfrm flipV="1">
            <a:off x="8139406" y="173977"/>
            <a:ext cx="0" cy="312310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單箭頭接點 27"/>
          <p:cNvCxnSpPr>
            <a:cxnSpLocks/>
          </p:cNvCxnSpPr>
          <p:nvPr/>
        </p:nvCxnSpPr>
        <p:spPr>
          <a:xfrm flipV="1">
            <a:off x="8328230" y="241103"/>
            <a:ext cx="0" cy="312310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單箭頭接點 31"/>
          <p:cNvCxnSpPr>
            <a:cxnSpLocks/>
          </p:cNvCxnSpPr>
          <p:nvPr/>
        </p:nvCxnSpPr>
        <p:spPr>
          <a:xfrm>
            <a:off x="6682021" y="1255387"/>
            <a:ext cx="0" cy="270064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單箭頭接點 32"/>
          <p:cNvCxnSpPr>
            <a:cxnSpLocks/>
          </p:cNvCxnSpPr>
          <p:nvPr/>
        </p:nvCxnSpPr>
        <p:spPr>
          <a:xfrm>
            <a:off x="6462946" y="1255387"/>
            <a:ext cx="0" cy="270064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單箭頭接點 33"/>
          <p:cNvCxnSpPr>
            <a:cxnSpLocks/>
          </p:cNvCxnSpPr>
          <p:nvPr/>
        </p:nvCxnSpPr>
        <p:spPr>
          <a:xfrm>
            <a:off x="6272446" y="1255387"/>
            <a:ext cx="0" cy="270064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單箭頭接點 34"/>
          <p:cNvCxnSpPr>
            <a:cxnSpLocks/>
          </p:cNvCxnSpPr>
          <p:nvPr/>
        </p:nvCxnSpPr>
        <p:spPr>
          <a:xfrm>
            <a:off x="6005746" y="1255387"/>
            <a:ext cx="0" cy="270064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接點 35"/>
          <p:cNvCxnSpPr>
            <a:cxnSpLocks/>
          </p:cNvCxnSpPr>
          <p:nvPr/>
        </p:nvCxnSpPr>
        <p:spPr>
          <a:xfrm>
            <a:off x="5403958" y="4076072"/>
            <a:ext cx="360895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手繪多邊形: 圖案 36"/>
          <p:cNvSpPr/>
          <p:nvPr/>
        </p:nvSpPr>
        <p:spPr>
          <a:xfrm rot="21442184">
            <a:off x="7183745" y="2732929"/>
            <a:ext cx="1466671" cy="1310181"/>
          </a:xfrm>
          <a:custGeom>
            <a:avLst/>
            <a:gdLst>
              <a:gd name="connsiteX0" fmla="*/ 0 w 1799771"/>
              <a:gd name="connsiteY0" fmla="*/ 1258257 h 1310181"/>
              <a:gd name="connsiteX1" fmla="*/ 508000 w 1799771"/>
              <a:gd name="connsiteY1" fmla="*/ 822828 h 1310181"/>
              <a:gd name="connsiteX2" fmla="*/ 783771 w 1799771"/>
              <a:gd name="connsiteY2" fmla="*/ 184200 h 1310181"/>
              <a:gd name="connsiteX3" fmla="*/ 1001486 w 1799771"/>
              <a:gd name="connsiteY3" fmla="*/ 68086 h 1310181"/>
              <a:gd name="connsiteX4" fmla="*/ 1509486 w 1799771"/>
              <a:gd name="connsiteY4" fmla="*/ 1127628 h 1310181"/>
              <a:gd name="connsiteX5" fmla="*/ 1799771 w 1799771"/>
              <a:gd name="connsiteY5" fmla="*/ 1301800 h 1310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99771" h="1310181">
                <a:moveTo>
                  <a:pt x="0" y="1258257"/>
                </a:moveTo>
                <a:cubicBezTo>
                  <a:pt x="188686" y="1130047"/>
                  <a:pt x="377372" y="1001837"/>
                  <a:pt x="508000" y="822828"/>
                </a:cubicBezTo>
                <a:cubicBezTo>
                  <a:pt x="638629" y="643818"/>
                  <a:pt x="701523" y="309990"/>
                  <a:pt x="783771" y="184200"/>
                </a:cubicBezTo>
                <a:cubicBezTo>
                  <a:pt x="866019" y="58410"/>
                  <a:pt x="880534" y="-89152"/>
                  <a:pt x="1001486" y="68086"/>
                </a:cubicBezTo>
                <a:cubicBezTo>
                  <a:pt x="1122438" y="225324"/>
                  <a:pt x="1376439" y="922009"/>
                  <a:pt x="1509486" y="1127628"/>
                </a:cubicBezTo>
                <a:cubicBezTo>
                  <a:pt x="1642533" y="1333247"/>
                  <a:pt x="1721152" y="1317523"/>
                  <a:pt x="1799771" y="1301800"/>
                </a:cubicBez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橢圓 37"/>
          <p:cNvSpPr/>
          <p:nvPr/>
        </p:nvSpPr>
        <p:spPr>
          <a:xfrm>
            <a:off x="7850341" y="3980759"/>
            <a:ext cx="171577" cy="17157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橢圓 38"/>
          <p:cNvSpPr/>
          <p:nvPr/>
        </p:nvSpPr>
        <p:spPr>
          <a:xfrm>
            <a:off x="7665221" y="3980758"/>
            <a:ext cx="171577" cy="17157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橢圓 39"/>
          <p:cNvSpPr/>
          <p:nvPr/>
        </p:nvSpPr>
        <p:spPr>
          <a:xfrm>
            <a:off x="8014549" y="3980757"/>
            <a:ext cx="171577" cy="17157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1" name="橢圓 40"/>
          <p:cNvSpPr/>
          <p:nvPr/>
        </p:nvSpPr>
        <p:spPr>
          <a:xfrm>
            <a:off x="7401681" y="3978715"/>
            <a:ext cx="171577" cy="17157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橢圓 41"/>
          <p:cNvSpPr/>
          <p:nvPr/>
        </p:nvSpPr>
        <p:spPr>
          <a:xfrm>
            <a:off x="8290052" y="3990284"/>
            <a:ext cx="171577" cy="17157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7" name="群組 16"/>
          <p:cNvGrpSpPr/>
          <p:nvPr/>
        </p:nvGrpSpPr>
        <p:grpSpPr>
          <a:xfrm>
            <a:off x="8483550" y="2732928"/>
            <a:ext cx="1466671" cy="1428932"/>
            <a:chOff x="7195525" y="2732928"/>
            <a:chExt cx="1466671" cy="1428932"/>
          </a:xfrm>
        </p:grpSpPr>
        <p:sp>
          <p:nvSpPr>
            <p:cNvPr id="43" name="手繪多邊形: 圖案 42"/>
            <p:cNvSpPr/>
            <p:nvPr/>
          </p:nvSpPr>
          <p:spPr>
            <a:xfrm rot="21442184">
              <a:off x="7195525" y="2732928"/>
              <a:ext cx="1466671" cy="1310181"/>
            </a:xfrm>
            <a:custGeom>
              <a:avLst/>
              <a:gdLst>
                <a:gd name="connsiteX0" fmla="*/ 0 w 1799771"/>
                <a:gd name="connsiteY0" fmla="*/ 1258257 h 1310181"/>
                <a:gd name="connsiteX1" fmla="*/ 508000 w 1799771"/>
                <a:gd name="connsiteY1" fmla="*/ 822828 h 1310181"/>
                <a:gd name="connsiteX2" fmla="*/ 783771 w 1799771"/>
                <a:gd name="connsiteY2" fmla="*/ 184200 h 1310181"/>
                <a:gd name="connsiteX3" fmla="*/ 1001486 w 1799771"/>
                <a:gd name="connsiteY3" fmla="*/ 68086 h 1310181"/>
                <a:gd name="connsiteX4" fmla="*/ 1509486 w 1799771"/>
                <a:gd name="connsiteY4" fmla="*/ 1127628 h 1310181"/>
                <a:gd name="connsiteX5" fmla="*/ 1799771 w 1799771"/>
                <a:gd name="connsiteY5" fmla="*/ 1301800 h 1310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99771" h="1310181">
                  <a:moveTo>
                    <a:pt x="0" y="1258257"/>
                  </a:moveTo>
                  <a:cubicBezTo>
                    <a:pt x="188686" y="1130047"/>
                    <a:pt x="377372" y="1001837"/>
                    <a:pt x="508000" y="822828"/>
                  </a:cubicBezTo>
                  <a:cubicBezTo>
                    <a:pt x="638629" y="643818"/>
                    <a:pt x="701523" y="309990"/>
                    <a:pt x="783771" y="184200"/>
                  </a:cubicBezTo>
                  <a:cubicBezTo>
                    <a:pt x="866019" y="58410"/>
                    <a:pt x="880534" y="-89152"/>
                    <a:pt x="1001486" y="68086"/>
                  </a:cubicBezTo>
                  <a:cubicBezTo>
                    <a:pt x="1122438" y="225324"/>
                    <a:pt x="1376439" y="922009"/>
                    <a:pt x="1509486" y="1127628"/>
                  </a:cubicBezTo>
                  <a:cubicBezTo>
                    <a:pt x="1642533" y="1333247"/>
                    <a:pt x="1721152" y="1317523"/>
                    <a:pt x="1799771" y="1301800"/>
                  </a:cubicBezTo>
                </a:path>
              </a:pathLst>
            </a:custGeom>
            <a:noFill/>
            <a:ln w="5715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4" name="橢圓 43"/>
            <p:cNvSpPr/>
            <p:nvPr/>
          </p:nvSpPr>
          <p:spPr>
            <a:xfrm>
              <a:off x="7862121" y="3980758"/>
              <a:ext cx="171577" cy="171577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5" name="橢圓 44"/>
            <p:cNvSpPr/>
            <p:nvPr/>
          </p:nvSpPr>
          <p:spPr>
            <a:xfrm>
              <a:off x="7677001" y="3980757"/>
              <a:ext cx="171577" cy="171577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6" name="橢圓 45"/>
            <p:cNvSpPr/>
            <p:nvPr/>
          </p:nvSpPr>
          <p:spPr>
            <a:xfrm>
              <a:off x="8026329" y="3980756"/>
              <a:ext cx="171577" cy="171577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7" name="橢圓 46"/>
            <p:cNvSpPr/>
            <p:nvPr/>
          </p:nvSpPr>
          <p:spPr>
            <a:xfrm>
              <a:off x="7413461" y="3978714"/>
              <a:ext cx="171577" cy="171577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8" name="橢圓 47"/>
            <p:cNvSpPr/>
            <p:nvPr/>
          </p:nvSpPr>
          <p:spPr>
            <a:xfrm>
              <a:off x="8301832" y="3990283"/>
              <a:ext cx="171577" cy="171577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文字方塊 48"/>
              <p:cNvSpPr txBox="1"/>
              <p:nvPr/>
            </p:nvSpPr>
            <p:spPr>
              <a:xfrm>
                <a:off x="9676639" y="2986706"/>
                <a:ext cx="73545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d>
                        <m:dPr>
                          <m:ctrlPr>
                            <a:rPr lang="en-US" altLang="zh-TW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9" name="文字方塊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6639" y="2986706"/>
                <a:ext cx="735458" cy="369332"/>
              </a:xfrm>
              <a:prstGeom prst="rect">
                <a:avLst/>
              </a:prstGeom>
              <a:blipFill>
                <a:blip r:embed="rId3"/>
                <a:stretch>
                  <a:fillRect l="-8264" b="-819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手繪多邊形: 圖案 49"/>
          <p:cNvSpPr/>
          <p:nvPr/>
        </p:nvSpPr>
        <p:spPr>
          <a:xfrm>
            <a:off x="5535827" y="2308959"/>
            <a:ext cx="4330700" cy="1732285"/>
          </a:xfrm>
          <a:custGeom>
            <a:avLst/>
            <a:gdLst>
              <a:gd name="connsiteX0" fmla="*/ 0 w 4330700"/>
              <a:gd name="connsiteY0" fmla="*/ 1478285 h 1732285"/>
              <a:gd name="connsiteX1" fmla="*/ 812800 w 4330700"/>
              <a:gd name="connsiteY1" fmla="*/ 1402085 h 1732285"/>
              <a:gd name="connsiteX2" fmla="*/ 1689100 w 4330700"/>
              <a:gd name="connsiteY2" fmla="*/ 1287785 h 1732285"/>
              <a:gd name="connsiteX3" fmla="*/ 2374900 w 4330700"/>
              <a:gd name="connsiteY3" fmla="*/ 335285 h 1732285"/>
              <a:gd name="connsiteX4" fmla="*/ 2984500 w 4330700"/>
              <a:gd name="connsiteY4" fmla="*/ 398785 h 1732285"/>
              <a:gd name="connsiteX5" fmla="*/ 3352800 w 4330700"/>
              <a:gd name="connsiteY5" fmla="*/ 106685 h 1732285"/>
              <a:gd name="connsiteX6" fmla="*/ 3467100 w 4330700"/>
              <a:gd name="connsiteY6" fmla="*/ 68585 h 1732285"/>
              <a:gd name="connsiteX7" fmla="*/ 3771900 w 4330700"/>
              <a:gd name="connsiteY7" fmla="*/ 144785 h 1732285"/>
              <a:gd name="connsiteX8" fmla="*/ 4330700 w 4330700"/>
              <a:gd name="connsiteY8" fmla="*/ 1732285 h 1732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30700" h="1732285">
                <a:moveTo>
                  <a:pt x="0" y="1478285"/>
                </a:moveTo>
                <a:cubicBezTo>
                  <a:pt x="265641" y="1456060"/>
                  <a:pt x="531283" y="1433835"/>
                  <a:pt x="812800" y="1402085"/>
                </a:cubicBezTo>
                <a:cubicBezTo>
                  <a:pt x="1094317" y="1370335"/>
                  <a:pt x="1428750" y="1465585"/>
                  <a:pt x="1689100" y="1287785"/>
                </a:cubicBezTo>
                <a:cubicBezTo>
                  <a:pt x="1949450" y="1109985"/>
                  <a:pt x="2159000" y="483452"/>
                  <a:pt x="2374900" y="335285"/>
                </a:cubicBezTo>
                <a:cubicBezTo>
                  <a:pt x="2590800" y="187118"/>
                  <a:pt x="2821517" y="436885"/>
                  <a:pt x="2984500" y="398785"/>
                </a:cubicBezTo>
                <a:cubicBezTo>
                  <a:pt x="3147483" y="360685"/>
                  <a:pt x="3272367" y="161718"/>
                  <a:pt x="3352800" y="106685"/>
                </a:cubicBezTo>
                <a:cubicBezTo>
                  <a:pt x="3433233" y="51652"/>
                  <a:pt x="3397250" y="62235"/>
                  <a:pt x="3467100" y="68585"/>
                </a:cubicBezTo>
                <a:cubicBezTo>
                  <a:pt x="3536950" y="74935"/>
                  <a:pt x="3627967" y="-132498"/>
                  <a:pt x="3771900" y="144785"/>
                </a:cubicBezTo>
                <a:cubicBezTo>
                  <a:pt x="3915833" y="422068"/>
                  <a:pt x="4123266" y="1077176"/>
                  <a:pt x="4330700" y="1732285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51" name="直線單箭頭接點 50"/>
          <p:cNvCxnSpPr>
            <a:cxnSpLocks/>
          </p:cNvCxnSpPr>
          <p:nvPr/>
        </p:nvCxnSpPr>
        <p:spPr>
          <a:xfrm flipV="1">
            <a:off x="7420644" y="3011350"/>
            <a:ext cx="0" cy="312310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單箭頭接點 51"/>
          <p:cNvCxnSpPr>
            <a:cxnSpLocks/>
          </p:cNvCxnSpPr>
          <p:nvPr/>
        </p:nvCxnSpPr>
        <p:spPr>
          <a:xfrm>
            <a:off x="9662557" y="2850191"/>
            <a:ext cx="0" cy="270064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單箭頭接點 52"/>
          <p:cNvCxnSpPr>
            <a:cxnSpLocks/>
          </p:cNvCxnSpPr>
          <p:nvPr/>
        </p:nvCxnSpPr>
        <p:spPr>
          <a:xfrm flipV="1">
            <a:off x="7665220" y="2699964"/>
            <a:ext cx="0" cy="312310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單箭頭接點 53"/>
          <p:cNvCxnSpPr>
            <a:cxnSpLocks/>
          </p:cNvCxnSpPr>
          <p:nvPr/>
        </p:nvCxnSpPr>
        <p:spPr>
          <a:xfrm flipV="1">
            <a:off x="7850340" y="2387654"/>
            <a:ext cx="0" cy="312310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單箭頭接點 54"/>
          <p:cNvCxnSpPr>
            <a:cxnSpLocks/>
          </p:cNvCxnSpPr>
          <p:nvPr/>
        </p:nvCxnSpPr>
        <p:spPr>
          <a:xfrm flipV="1">
            <a:off x="8103449" y="2308958"/>
            <a:ext cx="0" cy="312310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單箭頭接點 55"/>
          <p:cNvCxnSpPr>
            <a:cxnSpLocks/>
          </p:cNvCxnSpPr>
          <p:nvPr/>
        </p:nvCxnSpPr>
        <p:spPr>
          <a:xfrm flipV="1">
            <a:off x="8292273" y="2376084"/>
            <a:ext cx="0" cy="312310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單箭頭接點 56"/>
          <p:cNvCxnSpPr>
            <a:cxnSpLocks/>
          </p:cNvCxnSpPr>
          <p:nvPr/>
        </p:nvCxnSpPr>
        <p:spPr>
          <a:xfrm>
            <a:off x="9485930" y="2387654"/>
            <a:ext cx="0" cy="270064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單箭頭接點 57"/>
          <p:cNvCxnSpPr>
            <a:cxnSpLocks/>
          </p:cNvCxnSpPr>
          <p:nvPr/>
        </p:nvCxnSpPr>
        <p:spPr>
          <a:xfrm>
            <a:off x="9183263" y="2038894"/>
            <a:ext cx="0" cy="270064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單箭頭接點 58"/>
          <p:cNvCxnSpPr>
            <a:cxnSpLocks/>
          </p:cNvCxnSpPr>
          <p:nvPr/>
        </p:nvCxnSpPr>
        <p:spPr>
          <a:xfrm>
            <a:off x="8992763" y="2038894"/>
            <a:ext cx="0" cy="270064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單箭頭接點 59"/>
          <p:cNvCxnSpPr>
            <a:cxnSpLocks/>
          </p:cNvCxnSpPr>
          <p:nvPr/>
        </p:nvCxnSpPr>
        <p:spPr>
          <a:xfrm>
            <a:off x="8724877" y="2280167"/>
            <a:ext cx="0" cy="270064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直線接點 87"/>
          <p:cNvCxnSpPr>
            <a:cxnSpLocks/>
          </p:cNvCxnSpPr>
          <p:nvPr/>
        </p:nvCxnSpPr>
        <p:spPr>
          <a:xfrm>
            <a:off x="5471222" y="6194088"/>
            <a:ext cx="360895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手繪多邊形: 圖案 88"/>
          <p:cNvSpPr/>
          <p:nvPr/>
        </p:nvSpPr>
        <p:spPr>
          <a:xfrm rot="21442184">
            <a:off x="7251009" y="4850945"/>
            <a:ext cx="1466671" cy="1310181"/>
          </a:xfrm>
          <a:custGeom>
            <a:avLst/>
            <a:gdLst>
              <a:gd name="connsiteX0" fmla="*/ 0 w 1799771"/>
              <a:gd name="connsiteY0" fmla="*/ 1258257 h 1310181"/>
              <a:gd name="connsiteX1" fmla="*/ 508000 w 1799771"/>
              <a:gd name="connsiteY1" fmla="*/ 822828 h 1310181"/>
              <a:gd name="connsiteX2" fmla="*/ 783771 w 1799771"/>
              <a:gd name="connsiteY2" fmla="*/ 184200 h 1310181"/>
              <a:gd name="connsiteX3" fmla="*/ 1001486 w 1799771"/>
              <a:gd name="connsiteY3" fmla="*/ 68086 h 1310181"/>
              <a:gd name="connsiteX4" fmla="*/ 1509486 w 1799771"/>
              <a:gd name="connsiteY4" fmla="*/ 1127628 h 1310181"/>
              <a:gd name="connsiteX5" fmla="*/ 1799771 w 1799771"/>
              <a:gd name="connsiteY5" fmla="*/ 1301800 h 1310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99771" h="1310181">
                <a:moveTo>
                  <a:pt x="0" y="1258257"/>
                </a:moveTo>
                <a:cubicBezTo>
                  <a:pt x="188686" y="1130047"/>
                  <a:pt x="377372" y="1001837"/>
                  <a:pt x="508000" y="822828"/>
                </a:cubicBezTo>
                <a:cubicBezTo>
                  <a:pt x="638629" y="643818"/>
                  <a:pt x="701523" y="309990"/>
                  <a:pt x="783771" y="184200"/>
                </a:cubicBezTo>
                <a:cubicBezTo>
                  <a:pt x="866019" y="58410"/>
                  <a:pt x="880534" y="-89152"/>
                  <a:pt x="1001486" y="68086"/>
                </a:cubicBezTo>
                <a:cubicBezTo>
                  <a:pt x="1122438" y="225324"/>
                  <a:pt x="1376439" y="922009"/>
                  <a:pt x="1509486" y="1127628"/>
                </a:cubicBezTo>
                <a:cubicBezTo>
                  <a:pt x="1642533" y="1333247"/>
                  <a:pt x="1721152" y="1317523"/>
                  <a:pt x="1799771" y="1301800"/>
                </a:cubicBez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0" name="橢圓 89"/>
          <p:cNvSpPr/>
          <p:nvPr/>
        </p:nvSpPr>
        <p:spPr>
          <a:xfrm>
            <a:off x="7917605" y="6098775"/>
            <a:ext cx="171577" cy="17157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1" name="橢圓 90"/>
          <p:cNvSpPr/>
          <p:nvPr/>
        </p:nvSpPr>
        <p:spPr>
          <a:xfrm>
            <a:off x="7732485" y="6098774"/>
            <a:ext cx="171577" cy="17157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2" name="橢圓 91"/>
          <p:cNvSpPr/>
          <p:nvPr/>
        </p:nvSpPr>
        <p:spPr>
          <a:xfrm>
            <a:off x="8081813" y="6098773"/>
            <a:ext cx="171577" cy="17157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3" name="橢圓 92"/>
          <p:cNvSpPr/>
          <p:nvPr/>
        </p:nvSpPr>
        <p:spPr>
          <a:xfrm>
            <a:off x="7468945" y="6096731"/>
            <a:ext cx="171577" cy="17157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4" name="橢圓 93"/>
          <p:cNvSpPr/>
          <p:nvPr/>
        </p:nvSpPr>
        <p:spPr>
          <a:xfrm>
            <a:off x="8357316" y="6108300"/>
            <a:ext cx="171577" cy="17157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5" name="手繪多邊形: 圖案 94"/>
          <p:cNvSpPr/>
          <p:nvPr/>
        </p:nvSpPr>
        <p:spPr>
          <a:xfrm rot="21442184">
            <a:off x="8550814" y="4850945"/>
            <a:ext cx="1466671" cy="1310181"/>
          </a:xfrm>
          <a:custGeom>
            <a:avLst/>
            <a:gdLst>
              <a:gd name="connsiteX0" fmla="*/ 0 w 1799771"/>
              <a:gd name="connsiteY0" fmla="*/ 1258257 h 1310181"/>
              <a:gd name="connsiteX1" fmla="*/ 508000 w 1799771"/>
              <a:gd name="connsiteY1" fmla="*/ 822828 h 1310181"/>
              <a:gd name="connsiteX2" fmla="*/ 783771 w 1799771"/>
              <a:gd name="connsiteY2" fmla="*/ 184200 h 1310181"/>
              <a:gd name="connsiteX3" fmla="*/ 1001486 w 1799771"/>
              <a:gd name="connsiteY3" fmla="*/ 68086 h 1310181"/>
              <a:gd name="connsiteX4" fmla="*/ 1509486 w 1799771"/>
              <a:gd name="connsiteY4" fmla="*/ 1127628 h 1310181"/>
              <a:gd name="connsiteX5" fmla="*/ 1799771 w 1799771"/>
              <a:gd name="connsiteY5" fmla="*/ 1301800 h 1310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99771" h="1310181">
                <a:moveTo>
                  <a:pt x="0" y="1258257"/>
                </a:moveTo>
                <a:cubicBezTo>
                  <a:pt x="188686" y="1130047"/>
                  <a:pt x="377372" y="1001837"/>
                  <a:pt x="508000" y="822828"/>
                </a:cubicBezTo>
                <a:cubicBezTo>
                  <a:pt x="638629" y="643818"/>
                  <a:pt x="701523" y="309990"/>
                  <a:pt x="783771" y="184200"/>
                </a:cubicBezTo>
                <a:cubicBezTo>
                  <a:pt x="866019" y="58410"/>
                  <a:pt x="880534" y="-89152"/>
                  <a:pt x="1001486" y="68086"/>
                </a:cubicBezTo>
                <a:cubicBezTo>
                  <a:pt x="1122438" y="225324"/>
                  <a:pt x="1376439" y="922009"/>
                  <a:pt x="1509486" y="1127628"/>
                </a:cubicBezTo>
                <a:cubicBezTo>
                  <a:pt x="1642533" y="1333247"/>
                  <a:pt x="1721152" y="1317523"/>
                  <a:pt x="1799771" y="1301800"/>
                </a:cubicBezTo>
              </a:path>
            </a:pathLst>
          </a:cu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6" name="橢圓 95"/>
          <p:cNvSpPr/>
          <p:nvPr/>
        </p:nvSpPr>
        <p:spPr>
          <a:xfrm>
            <a:off x="9217410" y="6098775"/>
            <a:ext cx="171577" cy="171577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7" name="橢圓 96"/>
          <p:cNvSpPr/>
          <p:nvPr/>
        </p:nvSpPr>
        <p:spPr>
          <a:xfrm>
            <a:off x="9032290" y="6098774"/>
            <a:ext cx="171577" cy="171577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8" name="橢圓 97"/>
          <p:cNvSpPr/>
          <p:nvPr/>
        </p:nvSpPr>
        <p:spPr>
          <a:xfrm>
            <a:off x="9381618" y="6098773"/>
            <a:ext cx="171577" cy="171577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9" name="橢圓 98"/>
          <p:cNvSpPr/>
          <p:nvPr/>
        </p:nvSpPr>
        <p:spPr>
          <a:xfrm>
            <a:off x="8768750" y="6096731"/>
            <a:ext cx="171577" cy="171577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0" name="橢圓 99"/>
          <p:cNvSpPr/>
          <p:nvPr/>
        </p:nvSpPr>
        <p:spPr>
          <a:xfrm>
            <a:off x="9657121" y="6108300"/>
            <a:ext cx="171577" cy="171577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文字方塊 100"/>
              <p:cNvSpPr txBox="1"/>
              <p:nvPr/>
            </p:nvSpPr>
            <p:spPr>
              <a:xfrm>
                <a:off x="9612033" y="5089814"/>
                <a:ext cx="73545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d>
                        <m:dPr>
                          <m:ctrlPr>
                            <a:rPr lang="en-US" altLang="zh-TW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1" name="文字方塊 10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12033" y="5089814"/>
                <a:ext cx="735458" cy="369332"/>
              </a:xfrm>
              <a:prstGeom prst="rect">
                <a:avLst/>
              </a:prstGeom>
              <a:blipFill>
                <a:blip r:embed="rId4"/>
                <a:stretch>
                  <a:fillRect l="-9167" b="-819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2" name="手繪多邊形: 圖案 101"/>
          <p:cNvSpPr/>
          <p:nvPr/>
        </p:nvSpPr>
        <p:spPr>
          <a:xfrm>
            <a:off x="5603091" y="4757506"/>
            <a:ext cx="4376420" cy="1485574"/>
          </a:xfrm>
          <a:custGeom>
            <a:avLst/>
            <a:gdLst>
              <a:gd name="connsiteX0" fmla="*/ 0 w 4330700"/>
              <a:gd name="connsiteY0" fmla="*/ 1478285 h 1732285"/>
              <a:gd name="connsiteX1" fmla="*/ 812800 w 4330700"/>
              <a:gd name="connsiteY1" fmla="*/ 1402085 h 1732285"/>
              <a:gd name="connsiteX2" fmla="*/ 1689100 w 4330700"/>
              <a:gd name="connsiteY2" fmla="*/ 1287785 h 1732285"/>
              <a:gd name="connsiteX3" fmla="*/ 2374900 w 4330700"/>
              <a:gd name="connsiteY3" fmla="*/ 335285 h 1732285"/>
              <a:gd name="connsiteX4" fmla="*/ 2984500 w 4330700"/>
              <a:gd name="connsiteY4" fmla="*/ 398785 h 1732285"/>
              <a:gd name="connsiteX5" fmla="*/ 3352800 w 4330700"/>
              <a:gd name="connsiteY5" fmla="*/ 106685 h 1732285"/>
              <a:gd name="connsiteX6" fmla="*/ 3467100 w 4330700"/>
              <a:gd name="connsiteY6" fmla="*/ 68585 h 1732285"/>
              <a:gd name="connsiteX7" fmla="*/ 3771900 w 4330700"/>
              <a:gd name="connsiteY7" fmla="*/ 144785 h 1732285"/>
              <a:gd name="connsiteX8" fmla="*/ 4330700 w 4330700"/>
              <a:gd name="connsiteY8" fmla="*/ 1732285 h 1732285"/>
              <a:gd name="connsiteX0" fmla="*/ 0 w 4330700"/>
              <a:gd name="connsiteY0" fmla="*/ 1478285 h 1732285"/>
              <a:gd name="connsiteX1" fmla="*/ 812800 w 4330700"/>
              <a:gd name="connsiteY1" fmla="*/ 1402085 h 1732285"/>
              <a:gd name="connsiteX2" fmla="*/ 1689100 w 4330700"/>
              <a:gd name="connsiteY2" fmla="*/ 1287785 h 1732285"/>
              <a:gd name="connsiteX3" fmla="*/ 2374900 w 4330700"/>
              <a:gd name="connsiteY3" fmla="*/ 335285 h 1732285"/>
              <a:gd name="connsiteX4" fmla="*/ 3014980 w 4330700"/>
              <a:gd name="connsiteY4" fmla="*/ 939805 h 1732285"/>
              <a:gd name="connsiteX5" fmla="*/ 3352800 w 4330700"/>
              <a:gd name="connsiteY5" fmla="*/ 106685 h 1732285"/>
              <a:gd name="connsiteX6" fmla="*/ 3467100 w 4330700"/>
              <a:gd name="connsiteY6" fmla="*/ 68585 h 1732285"/>
              <a:gd name="connsiteX7" fmla="*/ 3771900 w 4330700"/>
              <a:gd name="connsiteY7" fmla="*/ 144785 h 1732285"/>
              <a:gd name="connsiteX8" fmla="*/ 4330700 w 4330700"/>
              <a:gd name="connsiteY8" fmla="*/ 1732285 h 1732285"/>
              <a:gd name="connsiteX0" fmla="*/ 0 w 4330700"/>
              <a:gd name="connsiteY0" fmla="*/ 1554007 h 1808007"/>
              <a:gd name="connsiteX1" fmla="*/ 812800 w 4330700"/>
              <a:gd name="connsiteY1" fmla="*/ 1477807 h 1808007"/>
              <a:gd name="connsiteX2" fmla="*/ 1689100 w 4330700"/>
              <a:gd name="connsiteY2" fmla="*/ 1363507 h 1808007"/>
              <a:gd name="connsiteX3" fmla="*/ 2374900 w 4330700"/>
              <a:gd name="connsiteY3" fmla="*/ 411007 h 1808007"/>
              <a:gd name="connsiteX4" fmla="*/ 3014980 w 4330700"/>
              <a:gd name="connsiteY4" fmla="*/ 1015527 h 1808007"/>
              <a:gd name="connsiteX5" fmla="*/ 3390900 w 4330700"/>
              <a:gd name="connsiteY5" fmla="*/ 1454947 h 1808007"/>
              <a:gd name="connsiteX6" fmla="*/ 3467100 w 4330700"/>
              <a:gd name="connsiteY6" fmla="*/ 144307 h 1808007"/>
              <a:gd name="connsiteX7" fmla="*/ 3771900 w 4330700"/>
              <a:gd name="connsiteY7" fmla="*/ 220507 h 1808007"/>
              <a:gd name="connsiteX8" fmla="*/ 4330700 w 4330700"/>
              <a:gd name="connsiteY8" fmla="*/ 1808007 h 1808007"/>
              <a:gd name="connsiteX0" fmla="*/ 0 w 4330700"/>
              <a:gd name="connsiteY0" fmla="*/ 1335104 h 1589104"/>
              <a:gd name="connsiteX1" fmla="*/ 812800 w 4330700"/>
              <a:gd name="connsiteY1" fmla="*/ 1258904 h 1589104"/>
              <a:gd name="connsiteX2" fmla="*/ 1689100 w 4330700"/>
              <a:gd name="connsiteY2" fmla="*/ 1144604 h 1589104"/>
              <a:gd name="connsiteX3" fmla="*/ 2374900 w 4330700"/>
              <a:gd name="connsiteY3" fmla="*/ 192104 h 1589104"/>
              <a:gd name="connsiteX4" fmla="*/ 3014980 w 4330700"/>
              <a:gd name="connsiteY4" fmla="*/ 796624 h 1589104"/>
              <a:gd name="connsiteX5" fmla="*/ 3390900 w 4330700"/>
              <a:gd name="connsiteY5" fmla="*/ 1236044 h 1589104"/>
              <a:gd name="connsiteX6" fmla="*/ 3680460 w 4330700"/>
              <a:gd name="connsiteY6" fmla="*/ 1289384 h 1589104"/>
              <a:gd name="connsiteX7" fmla="*/ 3771900 w 4330700"/>
              <a:gd name="connsiteY7" fmla="*/ 1604 h 1589104"/>
              <a:gd name="connsiteX8" fmla="*/ 4330700 w 4330700"/>
              <a:gd name="connsiteY8" fmla="*/ 1589104 h 1589104"/>
              <a:gd name="connsiteX0" fmla="*/ 0 w 4330700"/>
              <a:gd name="connsiteY0" fmla="*/ 1147754 h 1401754"/>
              <a:gd name="connsiteX1" fmla="*/ 812800 w 4330700"/>
              <a:gd name="connsiteY1" fmla="*/ 1071554 h 1401754"/>
              <a:gd name="connsiteX2" fmla="*/ 1689100 w 4330700"/>
              <a:gd name="connsiteY2" fmla="*/ 957254 h 1401754"/>
              <a:gd name="connsiteX3" fmla="*/ 2374900 w 4330700"/>
              <a:gd name="connsiteY3" fmla="*/ 4754 h 1401754"/>
              <a:gd name="connsiteX4" fmla="*/ 3014980 w 4330700"/>
              <a:gd name="connsiteY4" fmla="*/ 609274 h 1401754"/>
              <a:gd name="connsiteX5" fmla="*/ 3390900 w 4330700"/>
              <a:gd name="connsiteY5" fmla="*/ 1048694 h 1401754"/>
              <a:gd name="connsiteX6" fmla="*/ 3680460 w 4330700"/>
              <a:gd name="connsiteY6" fmla="*/ 1102034 h 1401754"/>
              <a:gd name="connsiteX7" fmla="*/ 4015740 w 4330700"/>
              <a:gd name="connsiteY7" fmla="*/ 1292534 h 1401754"/>
              <a:gd name="connsiteX8" fmla="*/ 4330700 w 4330700"/>
              <a:gd name="connsiteY8" fmla="*/ 1401754 h 1401754"/>
              <a:gd name="connsiteX0" fmla="*/ 0 w 4376420"/>
              <a:gd name="connsiteY0" fmla="*/ 1147754 h 1485574"/>
              <a:gd name="connsiteX1" fmla="*/ 812800 w 4376420"/>
              <a:gd name="connsiteY1" fmla="*/ 1071554 h 1485574"/>
              <a:gd name="connsiteX2" fmla="*/ 1689100 w 4376420"/>
              <a:gd name="connsiteY2" fmla="*/ 957254 h 1485574"/>
              <a:gd name="connsiteX3" fmla="*/ 2374900 w 4376420"/>
              <a:gd name="connsiteY3" fmla="*/ 4754 h 1485574"/>
              <a:gd name="connsiteX4" fmla="*/ 3014980 w 4376420"/>
              <a:gd name="connsiteY4" fmla="*/ 609274 h 1485574"/>
              <a:gd name="connsiteX5" fmla="*/ 3390900 w 4376420"/>
              <a:gd name="connsiteY5" fmla="*/ 1048694 h 1485574"/>
              <a:gd name="connsiteX6" fmla="*/ 3680460 w 4376420"/>
              <a:gd name="connsiteY6" fmla="*/ 1102034 h 1485574"/>
              <a:gd name="connsiteX7" fmla="*/ 4015740 w 4376420"/>
              <a:gd name="connsiteY7" fmla="*/ 1292534 h 1485574"/>
              <a:gd name="connsiteX8" fmla="*/ 4376420 w 4376420"/>
              <a:gd name="connsiteY8" fmla="*/ 1485574 h 1485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76420" h="1485574">
                <a:moveTo>
                  <a:pt x="0" y="1147754"/>
                </a:moveTo>
                <a:cubicBezTo>
                  <a:pt x="265641" y="1125529"/>
                  <a:pt x="531283" y="1103304"/>
                  <a:pt x="812800" y="1071554"/>
                </a:cubicBezTo>
                <a:cubicBezTo>
                  <a:pt x="1094317" y="1039804"/>
                  <a:pt x="1428750" y="1135054"/>
                  <a:pt x="1689100" y="957254"/>
                </a:cubicBezTo>
                <a:cubicBezTo>
                  <a:pt x="1949450" y="779454"/>
                  <a:pt x="2153920" y="62751"/>
                  <a:pt x="2374900" y="4754"/>
                </a:cubicBezTo>
                <a:cubicBezTo>
                  <a:pt x="2595880" y="-53243"/>
                  <a:pt x="2845647" y="435284"/>
                  <a:pt x="3014980" y="609274"/>
                </a:cubicBezTo>
                <a:cubicBezTo>
                  <a:pt x="3184313" y="783264"/>
                  <a:pt x="3279987" y="966567"/>
                  <a:pt x="3390900" y="1048694"/>
                </a:cubicBezTo>
                <a:cubicBezTo>
                  <a:pt x="3501813" y="1130821"/>
                  <a:pt x="3576320" y="1061394"/>
                  <a:pt x="3680460" y="1102034"/>
                </a:cubicBezTo>
                <a:cubicBezTo>
                  <a:pt x="3784600" y="1142674"/>
                  <a:pt x="3899747" y="1228611"/>
                  <a:pt x="4015740" y="1292534"/>
                </a:cubicBezTo>
                <a:cubicBezTo>
                  <a:pt x="4131733" y="1356457"/>
                  <a:pt x="4168986" y="830465"/>
                  <a:pt x="4376420" y="1485574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03" name="直線單箭頭接點 102"/>
          <p:cNvCxnSpPr>
            <a:cxnSpLocks/>
          </p:cNvCxnSpPr>
          <p:nvPr/>
        </p:nvCxnSpPr>
        <p:spPr>
          <a:xfrm flipV="1">
            <a:off x="7487908" y="5129366"/>
            <a:ext cx="0" cy="312310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直線單箭頭接點 103"/>
          <p:cNvCxnSpPr>
            <a:cxnSpLocks/>
          </p:cNvCxnSpPr>
          <p:nvPr/>
        </p:nvCxnSpPr>
        <p:spPr>
          <a:xfrm>
            <a:off x="9801921" y="5676892"/>
            <a:ext cx="0" cy="270064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直線單箭頭接點 104"/>
          <p:cNvCxnSpPr>
            <a:cxnSpLocks/>
          </p:cNvCxnSpPr>
          <p:nvPr/>
        </p:nvCxnSpPr>
        <p:spPr>
          <a:xfrm flipV="1">
            <a:off x="7732484" y="4817980"/>
            <a:ext cx="0" cy="312310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直線單箭頭接點 105"/>
          <p:cNvCxnSpPr>
            <a:cxnSpLocks/>
          </p:cNvCxnSpPr>
          <p:nvPr/>
        </p:nvCxnSpPr>
        <p:spPr>
          <a:xfrm flipV="1">
            <a:off x="7917604" y="4505670"/>
            <a:ext cx="0" cy="312310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直線單箭頭接點 106"/>
          <p:cNvCxnSpPr>
            <a:cxnSpLocks/>
          </p:cNvCxnSpPr>
          <p:nvPr/>
        </p:nvCxnSpPr>
        <p:spPr>
          <a:xfrm flipV="1">
            <a:off x="8170713" y="4426974"/>
            <a:ext cx="0" cy="312310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直線單箭頭接點 107"/>
          <p:cNvCxnSpPr>
            <a:cxnSpLocks/>
          </p:cNvCxnSpPr>
          <p:nvPr/>
        </p:nvCxnSpPr>
        <p:spPr>
          <a:xfrm flipV="1">
            <a:off x="8399041" y="4739284"/>
            <a:ext cx="0" cy="312310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直線單箭頭接點 108"/>
          <p:cNvCxnSpPr>
            <a:cxnSpLocks/>
          </p:cNvCxnSpPr>
          <p:nvPr/>
        </p:nvCxnSpPr>
        <p:spPr>
          <a:xfrm>
            <a:off x="9500970" y="5683501"/>
            <a:ext cx="0" cy="270064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直線單箭頭接點 109"/>
          <p:cNvCxnSpPr>
            <a:cxnSpLocks/>
          </p:cNvCxnSpPr>
          <p:nvPr/>
        </p:nvCxnSpPr>
        <p:spPr>
          <a:xfrm>
            <a:off x="9270525" y="5548469"/>
            <a:ext cx="0" cy="270064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直線單箭頭接點 110"/>
          <p:cNvCxnSpPr>
            <a:cxnSpLocks/>
          </p:cNvCxnSpPr>
          <p:nvPr/>
        </p:nvCxnSpPr>
        <p:spPr>
          <a:xfrm>
            <a:off x="9071996" y="5541186"/>
            <a:ext cx="0" cy="270064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直線單箭頭接點 111"/>
          <p:cNvCxnSpPr>
            <a:cxnSpLocks/>
          </p:cNvCxnSpPr>
          <p:nvPr/>
        </p:nvCxnSpPr>
        <p:spPr>
          <a:xfrm>
            <a:off x="8808456" y="5306644"/>
            <a:ext cx="0" cy="270064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直線接點 120"/>
          <p:cNvCxnSpPr>
            <a:cxnSpLocks/>
          </p:cNvCxnSpPr>
          <p:nvPr/>
        </p:nvCxnSpPr>
        <p:spPr>
          <a:xfrm>
            <a:off x="1670970" y="6206139"/>
            <a:ext cx="2728685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2" name="群組 121"/>
          <p:cNvGrpSpPr/>
          <p:nvPr/>
        </p:nvGrpSpPr>
        <p:grpSpPr>
          <a:xfrm>
            <a:off x="2570491" y="4862995"/>
            <a:ext cx="1466671" cy="1428932"/>
            <a:chOff x="2568665" y="4785060"/>
            <a:chExt cx="1466671" cy="1428932"/>
          </a:xfrm>
        </p:grpSpPr>
        <p:sp>
          <p:nvSpPr>
            <p:cNvPr id="123" name="手繪多邊形: 圖案 122"/>
            <p:cNvSpPr/>
            <p:nvPr/>
          </p:nvSpPr>
          <p:spPr>
            <a:xfrm rot="21442184">
              <a:off x="2568665" y="4785060"/>
              <a:ext cx="1466671" cy="1310181"/>
            </a:xfrm>
            <a:custGeom>
              <a:avLst/>
              <a:gdLst>
                <a:gd name="connsiteX0" fmla="*/ 0 w 1799771"/>
                <a:gd name="connsiteY0" fmla="*/ 1258257 h 1310181"/>
                <a:gd name="connsiteX1" fmla="*/ 508000 w 1799771"/>
                <a:gd name="connsiteY1" fmla="*/ 822828 h 1310181"/>
                <a:gd name="connsiteX2" fmla="*/ 783771 w 1799771"/>
                <a:gd name="connsiteY2" fmla="*/ 184200 h 1310181"/>
                <a:gd name="connsiteX3" fmla="*/ 1001486 w 1799771"/>
                <a:gd name="connsiteY3" fmla="*/ 68086 h 1310181"/>
                <a:gd name="connsiteX4" fmla="*/ 1509486 w 1799771"/>
                <a:gd name="connsiteY4" fmla="*/ 1127628 h 1310181"/>
                <a:gd name="connsiteX5" fmla="*/ 1799771 w 1799771"/>
                <a:gd name="connsiteY5" fmla="*/ 1301800 h 1310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99771" h="1310181">
                  <a:moveTo>
                    <a:pt x="0" y="1258257"/>
                  </a:moveTo>
                  <a:cubicBezTo>
                    <a:pt x="188686" y="1130047"/>
                    <a:pt x="377372" y="1001837"/>
                    <a:pt x="508000" y="822828"/>
                  </a:cubicBezTo>
                  <a:cubicBezTo>
                    <a:pt x="638629" y="643818"/>
                    <a:pt x="701523" y="309990"/>
                    <a:pt x="783771" y="184200"/>
                  </a:cubicBezTo>
                  <a:cubicBezTo>
                    <a:pt x="866019" y="58410"/>
                    <a:pt x="880534" y="-89152"/>
                    <a:pt x="1001486" y="68086"/>
                  </a:cubicBezTo>
                  <a:cubicBezTo>
                    <a:pt x="1122438" y="225324"/>
                    <a:pt x="1376439" y="922009"/>
                    <a:pt x="1509486" y="1127628"/>
                  </a:cubicBezTo>
                  <a:cubicBezTo>
                    <a:pt x="1642533" y="1333247"/>
                    <a:pt x="1721152" y="1317523"/>
                    <a:pt x="1799771" y="1301800"/>
                  </a:cubicBezTo>
                </a:path>
              </a:pathLst>
            </a:cu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4" name="橢圓 123"/>
            <p:cNvSpPr/>
            <p:nvPr/>
          </p:nvSpPr>
          <p:spPr>
            <a:xfrm>
              <a:off x="3235261" y="6032890"/>
              <a:ext cx="171577" cy="171577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5" name="橢圓 124"/>
            <p:cNvSpPr/>
            <p:nvPr/>
          </p:nvSpPr>
          <p:spPr>
            <a:xfrm>
              <a:off x="3050141" y="6032889"/>
              <a:ext cx="171577" cy="171577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6" name="橢圓 125"/>
            <p:cNvSpPr/>
            <p:nvPr/>
          </p:nvSpPr>
          <p:spPr>
            <a:xfrm>
              <a:off x="3399469" y="6032888"/>
              <a:ext cx="171577" cy="171577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7" name="橢圓 126"/>
            <p:cNvSpPr/>
            <p:nvPr/>
          </p:nvSpPr>
          <p:spPr>
            <a:xfrm>
              <a:off x="2786601" y="6030846"/>
              <a:ext cx="171577" cy="171577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8" name="橢圓 127"/>
            <p:cNvSpPr/>
            <p:nvPr/>
          </p:nvSpPr>
          <p:spPr>
            <a:xfrm>
              <a:off x="3674972" y="6042415"/>
              <a:ext cx="171577" cy="171577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30" name="群組 129"/>
          <p:cNvGrpSpPr/>
          <p:nvPr/>
        </p:nvGrpSpPr>
        <p:grpSpPr>
          <a:xfrm>
            <a:off x="2627262" y="4851426"/>
            <a:ext cx="1466671" cy="1428932"/>
            <a:chOff x="1052007" y="4773490"/>
            <a:chExt cx="1466671" cy="1428932"/>
          </a:xfrm>
        </p:grpSpPr>
        <p:sp>
          <p:nvSpPr>
            <p:cNvPr id="131" name="手繪多邊形: 圖案 130"/>
            <p:cNvSpPr/>
            <p:nvPr/>
          </p:nvSpPr>
          <p:spPr>
            <a:xfrm rot="21442184">
              <a:off x="1052007" y="4773490"/>
              <a:ext cx="1466671" cy="1310181"/>
            </a:xfrm>
            <a:custGeom>
              <a:avLst/>
              <a:gdLst>
                <a:gd name="connsiteX0" fmla="*/ 0 w 1799771"/>
                <a:gd name="connsiteY0" fmla="*/ 1258257 h 1310181"/>
                <a:gd name="connsiteX1" fmla="*/ 508000 w 1799771"/>
                <a:gd name="connsiteY1" fmla="*/ 822828 h 1310181"/>
                <a:gd name="connsiteX2" fmla="*/ 783771 w 1799771"/>
                <a:gd name="connsiteY2" fmla="*/ 184200 h 1310181"/>
                <a:gd name="connsiteX3" fmla="*/ 1001486 w 1799771"/>
                <a:gd name="connsiteY3" fmla="*/ 68086 h 1310181"/>
                <a:gd name="connsiteX4" fmla="*/ 1509486 w 1799771"/>
                <a:gd name="connsiteY4" fmla="*/ 1127628 h 1310181"/>
                <a:gd name="connsiteX5" fmla="*/ 1799771 w 1799771"/>
                <a:gd name="connsiteY5" fmla="*/ 1301800 h 1310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99771" h="1310181">
                  <a:moveTo>
                    <a:pt x="0" y="1258257"/>
                  </a:moveTo>
                  <a:cubicBezTo>
                    <a:pt x="188686" y="1130047"/>
                    <a:pt x="377372" y="1001837"/>
                    <a:pt x="508000" y="822828"/>
                  </a:cubicBezTo>
                  <a:cubicBezTo>
                    <a:pt x="638629" y="643818"/>
                    <a:pt x="701523" y="309990"/>
                    <a:pt x="783771" y="184200"/>
                  </a:cubicBezTo>
                  <a:cubicBezTo>
                    <a:pt x="866019" y="58410"/>
                    <a:pt x="880534" y="-89152"/>
                    <a:pt x="1001486" y="68086"/>
                  </a:cubicBezTo>
                  <a:cubicBezTo>
                    <a:pt x="1122438" y="225324"/>
                    <a:pt x="1376439" y="922009"/>
                    <a:pt x="1509486" y="1127628"/>
                  </a:cubicBezTo>
                  <a:cubicBezTo>
                    <a:pt x="1642533" y="1333247"/>
                    <a:pt x="1721152" y="1317523"/>
                    <a:pt x="1799771" y="1301800"/>
                  </a:cubicBezTo>
                </a:path>
              </a:pathLst>
            </a:custGeom>
            <a:noFill/>
            <a:ln w="5715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2" name="橢圓 131"/>
            <p:cNvSpPr/>
            <p:nvPr/>
          </p:nvSpPr>
          <p:spPr>
            <a:xfrm>
              <a:off x="1718603" y="6021320"/>
              <a:ext cx="171577" cy="171577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3" name="橢圓 132"/>
            <p:cNvSpPr/>
            <p:nvPr/>
          </p:nvSpPr>
          <p:spPr>
            <a:xfrm>
              <a:off x="1533483" y="6021319"/>
              <a:ext cx="171577" cy="171577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4" name="橢圓 133"/>
            <p:cNvSpPr/>
            <p:nvPr/>
          </p:nvSpPr>
          <p:spPr>
            <a:xfrm>
              <a:off x="1882811" y="6021318"/>
              <a:ext cx="171577" cy="171577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5" name="橢圓 134"/>
            <p:cNvSpPr/>
            <p:nvPr/>
          </p:nvSpPr>
          <p:spPr>
            <a:xfrm>
              <a:off x="1269943" y="6019276"/>
              <a:ext cx="171577" cy="171577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6" name="橢圓 135"/>
            <p:cNvSpPr/>
            <p:nvPr/>
          </p:nvSpPr>
          <p:spPr>
            <a:xfrm>
              <a:off x="2158314" y="6030845"/>
              <a:ext cx="171577" cy="171577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7" name="文字方塊 136"/>
              <p:cNvSpPr txBox="1"/>
              <p:nvPr/>
            </p:nvSpPr>
            <p:spPr>
              <a:xfrm>
                <a:off x="2035855" y="5158881"/>
                <a:ext cx="73545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d>
                        <m:dPr>
                          <m:ctrlPr>
                            <a:rPr lang="en-US" altLang="zh-TW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7" name="文字方塊 1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5855" y="5158881"/>
                <a:ext cx="735458" cy="369332"/>
              </a:xfrm>
              <a:prstGeom prst="rect">
                <a:avLst/>
              </a:prstGeom>
              <a:blipFill>
                <a:blip r:embed="rId5"/>
                <a:stretch>
                  <a:fillRect l="-9091" b="-983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8" name="文字方塊 137"/>
          <p:cNvSpPr txBox="1"/>
          <p:nvPr/>
        </p:nvSpPr>
        <p:spPr>
          <a:xfrm>
            <a:off x="1217973" y="3728673"/>
            <a:ext cx="27116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In the end ……</a:t>
            </a:r>
            <a:endParaRPr lang="zh-TW" altLang="en-US" sz="2800" dirty="0"/>
          </a:p>
        </p:txBody>
      </p:sp>
      <p:sp>
        <p:nvSpPr>
          <p:cNvPr id="140" name="手繪多邊形: 圖案 139"/>
          <p:cNvSpPr/>
          <p:nvPr/>
        </p:nvSpPr>
        <p:spPr>
          <a:xfrm rot="21442184">
            <a:off x="2422064" y="4626617"/>
            <a:ext cx="1807003" cy="1565670"/>
          </a:xfrm>
          <a:custGeom>
            <a:avLst/>
            <a:gdLst>
              <a:gd name="connsiteX0" fmla="*/ 0 w 1799771"/>
              <a:gd name="connsiteY0" fmla="*/ 1258257 h 1310181"/>
              <a:gd name="connsiteX1" fmla="*/ 508000 w 1799771"/>
              <a:gd name="connsiteY1" fmla="*/ 822828 h 1310181"/>
              <a:gd name="connsiteX2" fmla="*/ 783771 w 1799771"/>
              <a:gd name="connsiteY2" fmla="*/ 184200 h 1310181"/>
              <a:gd name="connsiteX3" fmla="*/ 1001486 w 1799771"/>
              <a:gd name="connsiteY3" fmla="*/ 68086 h 1310181"/>
              <a:gd name="connsiteX4" fmla="*/ 1509486 w 1799771"/>
              <a:gd name="connsiteY4" fmla="*/ 1127628 h 1310181"/>
              <a:gd name="connsiteX5" fmla="*/ 1799771 w 1799771"/>
              <a:gd name="connsiteY5" fmla="*/ 1301800 h 1310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99771" h="1310181">
                <a:moveTo>
                  <a:pt x="0" y="1258257"/>
                </a:moveTo>
                <a:cubicBezTo>
                  <a:pt x="188686" y="1130047"/>
                  <a:pt x="377372" y="1001837"/>
                  <a:pt x="508000" y="822828"/>
                </a:cubicBezTo>
                <a:cubicBezTo>
                  <a:pt x="638629" y="643818"/>
                  <a:pt x="701523" y="309990"/>
                  <a:pt x="783771" y="184200"/>
                </a:cubicBezTo>
                <a:cubicBezTo>
                  <a:pt x="866019" y="58410"/>
                  <a:pt x="880534" y="-89152"/>
                  <a:pt x="1001486" y="68086"/>
                </a:cubicBezTo>
                <a:cubicBezTo>
                  <a:pt x="1122438" y="225324"/>
                  <a:pt x="1376439" y="922009"/>
                  <a:pt x="1509486" y="1127628"/>
                </a:cubicBezTo>
                <a:cubicBezTo>
                  <a:pt x="1642533" y="1333247"/>
                  <a:pt x="1721152" y="1317523"/>
                  <a:pt x="1799771" y="130180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41" name="直線單箭頭接點 140"/>
          <p:cNvCxnSpPr>
            <a:cxnSpLocks/>
          </p:cNvCxnSpPr>
          <p:nvPr/>
        </p:nvCxnSpPr>
        <p:spPr>
          <a:xfrm flipV="1">
            <a:off x="2836954" y="5368100"/>
            <a:ext cx="0" cy="312310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直線單箭頭接點 141"/>
          <p:cNvCxnSpPr>
            <a:cxnSpLocks/>
          </p:cNvCxnSpPr>
          <p:nvPr/>
        </p:nvCxnSpPr>
        <p:spPr>
          <a:xfrm flipV="1">
            <a:off x="3016774" y="4900559"/>
            <a:ext cx="0" cy="312310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直線單箭頭接點 142"/>
          <p:cNvCxnSpPr>
            <a:cxnSpLocks/>
          </p:cNvCxnSpPr>
          <p:nvPr/>
        </p:nvCxnSpPr>
        <p:spPr>
          <a:xfrm flipV="1">
            <a:off x="3293857" y="4315173"/>
            <a:ext cx="0" cy="312310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直線單箭頭接點 143"/>
          <p:cNvCxnSpPr>
            <a:cxnSpLocks/>
          </p:cNvCxnSpPr>
          <p:nvPr/>
        </p:nvCxnSpPr>
        <p:spPr>
          <a:xfrm flipV="1">
            <a:off x="3658830" y="4840085"/>
            <a:ext cx="0" cy="312310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直線單箭頭接點 144"/>
          <p:cNvCxnSpPr>
            <a:cxnSpLocks/>
          </p:cNvCxnSpPr>
          <p:nvPr/>
        </p:nvCxnSpPr>
        <p:spPr>
          <a:xfrm flipV="1">
            <a:off x="3848374" y="5212869"/>
            <a:ext cx="0" cy="312310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直線單箭頭接點 145"/>
          <p:cNvCxnSpPr>
            <a:cxnSpLocks/>
          </p:cNvCxnSpPr>
          <p:nvPr/>
        </p:nvCxnSpPr>
        <p:spPr>
          <a:xfrm>
            <a:off x="3848374" y="4917179"/>
            <a:ext cx="0" cy="270064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直線單箭頭接點 146"/>
          <p:cNvCxnSpPr>
            <a:cxnSpLocks/>
          </p:cNvCxnSpPr>
          <p:nvPr/>
        </p:nvCxnSpPr>
        <p:spPr>
          <a:xfrm>
            <a:off x="3676797" y="4527805"/>
            <a:ext cx="0" cy="270064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直線單箭頭接點 147"/>
          <p:cNvCxnSpPr>
            <a:cxnSpLocks/>
          </p:cNvCxnSpPr>
          <p:nvPr/>
        </p:nvCxnSpPr>
        <p:spPr>
          <a:xfrm>
            <a:off x="3280314" y="4056678"/>
            <a:ext cx="0" cy="270064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直線單箭頭接點 148"/>
          <p:cNvCxnSpPr>
            <a:cxnSpLocks/>
          </p:cNvCxnSpPr>
          <p:nvPr/>
        </p:nvCxnSpPr>
        <p:spPr>
          <a:xfrm>
            <a:off x="2824783" y="5134173"/>
            <a:ext cx="0" cy="270064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直線單箭頭接點 149"/>
          <p:cNvCxnSpPr>
            <a:cxnSpLocks/>
          </p:cNvCxnSpPr>
          <p:nvPr/>
        </p:nvCxnSpPr>
        <p:spPr>
          <a:xfrm>
            <a:off x="3016774" y="4647115"/>
            <a:ext cx="0" cy="270064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" name="群組 60">
            <a:extLst>
              <a:ext uri="{FF2B5EF4-FFF2-40B4-BE49-F238E27FC236}">
                <a16:creationId xmlns:a16="http://schemas.microsoft.com/office/drawing/2014/main" id="{19523A93-2E7D-4E71-BF16-150DAE99D42A}"/>
              </a:ext>
            </a:extLst>
          </p:cNvPr>
          <p:cNvGrpSpPr/>
          <p:nvPr/>
        </p:nvGrpSpPr>
        <p:grpSpPr>
          <a:xfrm>
            <a:off x="563488" y="1513758"/>
            <a:ext cx="2605095" cy="1471465"/>
            <a:chOff x="866819" y="2015309"/>
            <a:chExt cx="2251590" cy="1471465"/>
          </a:xfrm>
        </p:grpSpPr>
        <p:grpSp>
          <p:nvGrpSpPr>
            <p:cNvPr id="30" name="群組 29">
              <a:extLst>
                <a:ext uri="{FF2B5EF4-FFF2-40B4-BE49-F238E27FC236}">
                  <a16:creationId xmlns:a16="http://schemas.microsoft.com/office/drawing/2014/main" id="{026B9392-43D1-4923-A7A3-AC561E389203}"/>
                </a:ext>
              </a:extLst>
            </p:cNvPr>
            <p:cNvGrpSpPr/>
            <p:nvPr/>
          </p:nvGrpSpPr>
          <p:grpSpPr>
            <a:xfrm>
              <a:off x="1110513" y="2134433"/>
              <a:ext cx="1908590" cy="1352341"/>
              <a:chOff x="711601" y="2110962"/>
              <a:chExt cx="1908590" cy="1352341"/>
            </a:xfrm>
          </p:grpSpPr>
          <p:sp>
            <p:nvSpPr>
              <p:cNvPr id="113" name="橢圓 112">
                <a:extLst>
                  <a:ext uri="{FF2B5EF4-FFF2-40B4-BE49-F238E27FC236}">
                    <a16:creationId xmlns:a16="http://schemas.microsoft.com/office/drawing/2014/main" id="{A8072C67-893A-4EDA-996F-24C06C04DF7E}"/>
                  </a:ext>
                </a:extLst>
              </p:cNvPr>
              <p:cNvSpPr/>
              <p:nvPr/>
            </p:nvSpPr>
            <p:spPr>
              <a:xfrm flipV="1">
                <a:off x="714412" y="2213381"/>
                <a:ext cx="241954" cy="241954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4" name="橢圓 113">
                <a:extLst>
                  <a:ext uri="{FF2B5EF4-FFF2-40B4-BE49-F238E27FC236}">
                    <a16:creationId xmlns:a16="http://schemas.microsoft.com/office/drawing/2014/main" id="{6A11EFAC-6D1A-4214-8357-4D63A56970C2}"/>
                  </a:ext>
                </a:extLst>
              </p:cNvPr>
              <p:cNvSpPr/>
              <p:nvPr/>
            </p:nvSpPr>
            <p:spPr>
              <a:xfrm flipV="1">
                <a:off x="711601" y="2742162"/>
                <a:ext cx="241954" cy="241954"/>
              </a:xfrm>
              <a:prstGeom prst="ellipse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9" name="文字方塊 28">
                <a:extLst>
                  <a:ext uri="{FF2B5EF4-FFF2-40B4-BE49-F238E27FC236}">
                    <a16:creationId xmlns:a16="http://schemas.microsoft.com/office/drawing/2014/main" id="{128AF752-6048-4D41-AA88-29AB1185E495}"/>
                  </a:ext>
                </a:extLst>
              </p:cNvPr>
              <p:cNvSpPr txBox="1"/>
              <p:nvPr/>
            </p:nvSpPr>
            <p:spPr>
              <a:xfrm>
                <a:off x="1093017" y="2110962"/>
                <a:ext cx="132474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400" dirty="0"/>
                  <a:t>real</a:t>
                </a:r>
                <a:endParaRPr lang="zh-TW" altLang="en-US" sz="2400" dirty="0"/>
              </a:p>
            </p:txBody>
          </p:sp>
          <p:sp>
            <p:nvSpPr>
              <p:cNvPr id="115" name="文字方塊 114">
                <a:extLst>
                  <a:ext uri="{FF2B5EF4-FFF2-40B4-BE49-F238E27FC236}">
                    <a16:creationId xmlns:a16="http://schemas.microsoft.com/office/drawing/2014/main" id="{B25C2452-B5B4-4103-85D5-79E0054BFC07}"/>
                  </a:ext>
                </a:extLst>
              </p:cNvPr>
              <p:cNvSpPr txBox="1"/>
              <p:nvPr/>
            </p:nvSpPr>
            <p:spPr>
              <a:xfrm>
                <a:off x="1080222" y="2632306"/>
                <a:ext cx="153996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400" dirty="0"/>
                  <a:t>generated</a:t>
                </a:r>
                <a:endParaRPr lang="zh-TW" altLang="en-US" sz="2400" dirty="0"/>
              </a:p>
            </p:txBody>
          </p:sp>
        </p:grpSp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B4B060FF-1403-462D-91DF-2F91C6DF5BA4}"/>
                </a:ext>
              </a:extLst>
            </p:cNvPr>
            <p:cNvSpPr/>
            <p:nvPr/>
          </p:nvSpPr>
          <p:spPr>
            <a:xfrm>
              <a:off x="866819" y="2015309"/>
              <a:ext cx="2251590" cy="123401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79660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9" grpId="0"/>
      <p:bldP spid="50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/>
      <p:bldP spid="102" grpId="0" animBg="1"/>
      <p:bldP spid="137" grpId="0"/>
      <p:bldP spid="138" grpId="0"/>
      <p:bldP spid="14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3D0C0DCF-3663-45A2-8E89-F6DBCA799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模型分析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内容占位符 3">
                <a:extLst>
                  <a:ext uri="{FF2B5EF4-FFF2-40B4-BE49-F238E27FC236}">
                    <a16:creationId xmlns:a16="http://schemas.microsoft.com/office/drawing/2014/main" id="{C9EB906D-0A6B-4B73-941E-063AAF9F6076}"/>
                  </a:ext>
                </a:extLst>
              </p:cNvPr>
              <p:cNvSpPr>
                <a:spLocks noGrp="1"/>
              </p:cNvSpPr>
              <p:nvPr>
                <p:ph sz="quarter" idx="1"/>
              </p:nvPr>
            </p:nvSpPr>
            <p:spPr/>
            <p:txBody>
              <a:bodyPr/>
              <a:lstStyle/>
              <a:p>
                <a:r>
                  <a:rPr lang="zh-CN" altLang="en-US" dirty="0"/>
                  <a:t>假设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 dirty="0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i="1" dirty="0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CN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CN" altLang="en-US" dirty="0"/>
                  <a:t>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 dirty="0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l-GR" altLang="zh-CN" i="1" dirty="0" smtClean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el-GR" altLang="zh-CN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CN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CN" altLang="en-US" dirty="0"/>
                  <a:t>已知，则最优的判别器为</a:t>
                </a:r>
                <a:endParaRPr lang="en-US" altLang="zh-CN" dirty="0"/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r>
                  <a:rPr lang="zh-CN" altLang="en-US" dirty="0"/>
                  <a:t>目标函数变为</a:t>
                </a:r>
              </a:p>
            </p:txBody>
          </p:sp>
        </mc:Choice>
        <mc:Fallback xmlns="">
          <p:sp>
            <p:nvSpPr>
              <p:cNvPr id="4" name="内容占位符 3">
                <a:extLst>
                  <a:ext uri="{FF2B5EF4-FFF2-40B4-BE49-F238E27FC236}">
                    <a16:creationId xmlns:a16="http://schemas.microsoft.com/office/drawing/2014/main" id="{C9EB906D-0A6B-4B73-941E-063AAF9F607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blipFill>
                <a:blip r:embed="rId2"/>
                <a:stretch>
                  <a:fillRect l="-778" t="-160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图片 5">
            <a:extLst>
              <a:ext uri="{FF2B5EF4-FFF2-40B4-BE49-F238E27FC236}">
                <a16:creationId xmlns:a16="http://schemas.microsoft.com/office/drawing/2014/main" id="{B15C23C2-975B-4F05-85D7-F8620B8C37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1981200"/>
            <a:ext cx="3187083" cy="9144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90566E3-107F-433E-B10E-AC2D63165A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596" y="3734575"/>
            <a:ext cx="7418808" cy="213909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44E9F75-4DB4-498C-B6E1-521A948CA7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5290600"/>
            <a:ext cx="3510765" cy="58307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5F19A11-3572-4A01-AA82-7BA902520B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5873674"/>
            <a:ext cx="1556698" cy="42999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37197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不稳定性：生成网络的梯度消失</a:t>
            </a:r>
          </a:p>
        </p:txBody>
      </p:sp>
      <p:pic>
        <p:nvPicPr>
          <p:cNvPr id="4" name="内容占位符 4" descr="屏幕剪辑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33600" y="1371600"/>
            <a:ext cx="7565800" cy="770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C84875BF-3505-455B-BC8C-6756924F060A}"/>
                  </a:ext>
                </a:extLst>
              </p:cNvPr>
              <p:cNvSpPr/>
              <p:nvPr/>
            </p:nvSpPr>
            <p:spPr>
              <a:xfrm>
                <a:off x="381000" y="2589508"/>
                <a:ext cx="3810000" cy="17543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dirty="0"/>
                  <a:t>在生成对抗网络中，当判断网络为最优时，生成网络的优化目标是最小化真实分布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altLang="zh-CN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CN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CN" altLang="en-US" dirty="0"/>
                  <a:t>和模型分布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i="1" dirty="0" smtClean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en-US" altLang="zh-CN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CN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CN" altLang="en-US" dirty="0"/>
                  <a:t>之间的JS散度。</a:t>
                </a:r>
                <a:endParaRPr lang="en-US" altLang="zh-CN" dirty="0"/>
              </a:p>
              <a:p>
                <a:r>
                  <a:rPr lang="zh-CN" altLang="en-US" dirty="0"/>
                  <a:t>当两个分布相同时，JS散度为0，最优生成网络对应的损失为−2log2。</a:t>
                </a:r>
              </a:p>
            </p:txBody>
          </p:sp>
        </mc:Choice>
        <mc:Fallback xmlns="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C84875BF-3505-455B-BC8C-6756924F06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2589508"/>
                <a:ext cx="3810000" cy="1754326"/>
              </a:xfrm>
              <a:prstGeom prst="rect">
                <a:avLst/>
              </a:prstGeom>
              <a:blipFill>
                <a:blip r:embed="rId3"/>
                <a:stretch>
                  <a:fillRect l="-1440" t="-1736" r="-960" b="-486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矩形 5">
            <a:extLst>
              <a:ext uri="{FF2B5EF4-FFF2-40B4-BE49-F238E27FC236}">
                <a16:creationId xmlns:a16="http://schemas.microsoft.com/office/drawing/2014/main" id="{A206F32A-0DE1-428A-A7AC-F50A1D7D84A9}"/>
              </a:ext>
            </a:extLst>
          </p:cNvPr>
          <p:cNvSpPr/>
          <p:nvPr/>
        </p:nvSpPr>
        <p:spPr>
          <a:xfrm>
            <a:off x="355169" y="4715849"/>
            <a:ext cx="406443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/>
              <a:t>使用JS散度来训练生成对抗网络的一个问题是当两个分布没有重叠时，它</a:t>
            </a:r>
          </a:p>
          <a:p>
            <a:r>
              <a:rPr lang="zh-CN" altLang="en-US" dirty="0"/>
              <a:t>们之间的JS散度恒等于常数log2。对生成网络来说，目标函数关于参数的梯度为0。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8B50877-13E7-4F5D-9C3B-3A044605F3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689" y="4114800"/>
            <a:ext cx="5927426" cy="177986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E193BEC-1011-4823-B41D-B31DB72886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2819400"/>
            <a:ext cx="1910493" cy="876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7863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009373-2352-40F1-BFD0-CA93364C9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模型坍塌：生成网络的“错误”目标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E861F69-B83E-4076-BD51-15A6595502F4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zh-CN" altLang="en-US" dirty="0"/>
              <a:t>生成网络的目标函数</a:t>
            </a:r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其中后两项和生成网络无关，因此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25B5C85-2AAE-40E4-A92C-791B27E24B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828800"/>
            <a:ext cx="6229441" cy="266976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E43ABC2-1594-4FF5-BDB3-FDDB0CC66F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5380727"/>
            <a:ext cx="5987307" cy="54383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57FE41C4-1E5D-48F4-8DA3-B3DC3E1A08F4}"/>
              </a:ext>
            </a:extLst>
          </p:cNvPr>
          <p:cNvSpPr/>
          <p:nvPr/>
        </p:nvSpPr>
        <p:spPr>
          <a:xfrm>
            <a:off x="5105400" y="5257800"/>
            <a:ext cx="2209800" cy="89916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367159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451819-49C2-4462-838E-3F78EA5FF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前向和逆向</a:t>
            </a:r>
            <a:r>
              <a:rPr lang="en-US" altLang="zh-CN" dirty="0"/>
              <a:t>KL</a:t>
            </a:r>
            <a:r>
              <a:rPr lang="zh-CN" altLang="en-US" dirty="0"/>
              <a:t>散度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BC14F42D-E4E3-4EA8-A460-44A729ECDC49}"/>
                  </a:ext>
                </a:extLst>
              </p:cNvPr>
              <p:cNvSpPr>
                <a:spLocks noGrp="1"/>
              </p:cNvSpPr>
              <p:nvPr>
                <p:ph sz="quarter" idx="1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KL</a:t>
                </a:r>
                <a:r>
                  <a:rPr lang="zh-CN" altLang="en-US" dirty="0"/>
                  <a:t>散度是一种非对称的散度，在计算真实分布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altLang="zh-CN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CN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CN" altLang="en-US" dirty="0"/>
                  <a:t>和模型分布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en-US" altLang="zh-CN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CN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CN" altLang="en-US" dirty="0"/>
                  <a:t>之间的</a:t>
                </a:r>
                <a:r>
                  <a:rPr lang="en-US" altLang="zh-CN" dirty="0"/>
                  <a:t>KL</a:t>
                </a:r>
                <a:r>
                  <a:rPr lang="zh-CN" altLang="en-US" dirty="0"/>
                  <a:t>散度时，按照顺序不同，有两种</a:t>
                </a:r>
                <a:r>
                  <a:rPr lang="en-US" altLang="zh-CN" dirty="0"/>
                  <a:t>KL</a:t>
                </a:r>
                <a:r>
                  <a:rPr lang="zh-CN" altLang="en-US" dirty="0"/>
                  <a:t>散度：</a:t>
                </a: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BC14F42D-E4E3-4EA8-A460-44A729ECDC4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blipFill>
                <a:blip r:embed="rId2"/>
                <a:stretch>
                  <a:fillRect l="-778" t="-1605" r="-1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710416D1-5CF6-409E-BA61-9F1CC963A3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124200"/>
            <a:ext cx="4022377" cy="71303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CE75CDF-CD98-4757-9A42-FDA94A873C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014" y="4572000"/>
            <a:ext cx="3967947" cy="702147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D076A683-49E3-4C7B-AABF-75BE7133A9A6}"/>
              </a:ext>
            </a:extLst>
          </p:cNvPr>
          <p:cNvSpPr/>
          <p:nvPr/>
        </p:nvSpPr>
        <p:spPr>
          <a:xfrm>
            <a:off x="2667000" y="3296050"/>
            <a:ext cx="13901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/>
              <a:t>逆向</a:t>
            </a:r>
            <a:r>
              <a:rPr lang="en-US" altLang="zh-CN"/>
              <a:t>KL</a:t>
            </a:r>
            <a:r>
              <a:rPr lang="zh-CN" altLang="en-US"/>
              <a:t>散度</a:t>
            </a:r>
            <a:endParaRPr lang="zh-CN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65DC3AA8-DEB9-4C5E-A966-2457B25B849C}"/>
              </a:ext>
            </a:extLst>
          </p:cNvPr>
          <p:cNvSpPr/>
          <p:nvPr/>
        </p:nvSpPr>
        <p:spPr>
          <a:xfrm>
            <a:off x="2700580" y="4775660"/>
            <a:ext cx="13901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逆向KL散度</a:t>
            </a:r>
          </a:p>
        </p:txBody>
      </p:sp>
    </p:spTree>
    <p:extLst>
      <p:ext uri="{BB962C8B-B14F-4D97-AF65-F5344CB8AC3E}">
        <p14:creationId xmlns:p14="http://schemas.microsoft.com/office/powerpoint/2010/main" val="34905397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037DA3-8071-4A5A-B470-A3D1E0E18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机器学习的两种范式</a:t>
            </a:r>
          </a:p>
        </p:txBody>
      </p:sp>
      <p:pic>
        <p:nvPicPr>
          <p:cNvPr id="3074" name="Picture 2" descr="https://i.stack.imgur.com/Xrmqg.png">
            <a:extLst>
              <a:ext uri="{FF2B5EF4-FFF2-40B4-BE49-F238E27FC236}">
                <a16:creationId xmlns:a16="http://schemas.microsoft.com/office/drawing/2014/main" id="{EE57BA8F-EA44-49B5-AD9B-71F3973C2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981200"/>
            <a:ext cx="8724900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40023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前向和逆向</a:t>
            </a:r>
            <a:r>
              <a:rPr lang="en-US" altLang="zh-CN" dirty="0"/>
              <a:t>KL</a:t>
            </a:r>
            <a:r>
              <a:rPr lang="zh-CN" altLang="en-US" dirty="0"/>
              <a:t>散度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98C65D5D-104D-415B-8181-FA83EEEB68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95400"/>
            <a:ext cx="10074376" cy="32004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C7D9718-FE6D-422B-81A7-2DA462BD81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4803388"/>
            <a:ext cx="3260377" cy="57795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EAFB461-669F-4A20-A300-2FB3C85310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685" y="4803388"/>
            <a:ext cx="3266121" cy="577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3859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4E85D3-AA74-4856-B56A-F1366258C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改进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0BCE4B4-36B5-45DC-9866-1F6E66176CC7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zh-CN" altLang="en-US" dirty="0"/>
              <a:t>弱化判别器</a:t>
            </a:r>
            <a:endParaRPr lang="en-US" altLang="zh-CN" dirty="0"/>
          </a:p>
          <a:p>
            <a:r>
              <a:rPr lang="zh-CN" altLang="en-US" dirty="0"/>
              <a:t>使用更好的损失函数</a:t>
            </a:r>
          </a:p>
        </p:txBody>
      </p:sp>
      <p:sp>
        <p:nvSpPr>
          <p:cNvPr id="4" name="橢圓 20">
            <a:extLst>
              <a:ext uri="{FF2B5EF4-FFF2-40B4-BE49-F238E27FC236}">
                <a16:creationId xmlns:a16="http://schemas.microsoft.com/office/drawing/2014/main" id="{E81CB359-4A73-4F62-8FB2-A962EB7BD085}"/>
              </a:ext>
            </a:extLst>
          </p:cNvPr>
          <p:cNvSpPr/>
          <p:nvPr/>
        </p:nvSpPr>
        <p:spPr>
          <a:xfrm>
            <a:off x="2732490" y="5038191"/>
            <a:ext cx="241666" cy="2416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橢圓 21">
            <a:extLst>
              <a:ext uri="{FF2B5EF4-FFF2-40B4-BE49-F238E27FC236}">
                <a16:creationId xmlns:a16="http://schemas.microsoft.com/office/drawing/2014/main" id="{AD4EA0BC-B1C8-4975-A514-840AA27670F0}"/>
              </a:ext>
            </a:extLst>
          </p:cNvPr>
          <p:cNvSpPr/>
          <p:nvPr/>
        </p:nvSpPr>
        <p:spPr>
          <a:xfrm>
            <a:off x="3625188" y="5038191"/>
            <a:ext cx="241666" cy="2416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橢圓 22">
            <a:extLst>
              <a:ext uri="{FF2B5EF4-FFF2-40B4-BE49-F238E27FC236}">
                <a16:creationId xmlns:a16="http://schemas.microsoft.com/office/drawing/2014/main" id="{7A5DBED0-1758-4AEE-90F4-49310B43E8EA}"/>
              </a:ext>
            </a:extLst>
          </p:cNvPr>
          <p:cNvSpPr/>
          <p:nvPr/>
        </p:nvSpPr>
        <p:spPr>
          <a:xfrm>
            <a:off x="3169514" y="4348576"/>
            <a:ext cx="241666" cy="2416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橢圓 23">
            <a:extLst>
              <a:ext uri="{FF2B5EF4-FFF2-40B4-BE49-F238E27FC236}">
                <a16:creationId xmlns:a16="http://schemas.microsoft.com/office/drawing/2014/main" id="{E6AA7D89-B6D1-47DC-AE1E-CF82A148AE84}"/>
              </a:ext>
            </a:extLst>
          </p:cNvPr>
          <p:cNvSpPr/>
          <p:nvPr/>
        </p:nvSpPr>
        <p:spPr>
          <a:xfrm>
            <a:off x="4764693" y="4209100"/>
            <a:ext cx="241666" cy="2416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橢圓 24">
            <a:extLst>
              <a:ext uri="{FF2B5EF4-FFF2-40B4-BE49-F238E27FC236}">
                <a16:creationId xmlns:a16="http://schemas.microsoft.com/office/drawing/2014/main" id="{91C4A297-6AFF-4EAA-AEFA-DF8C9E869FF8}"/>
              </a:ext>
            </a:extLst>
          </p:cNvPr>
          <p:cNvSpPr/>
          <p:nvPr/>
        </p:nvSpPr>
        <p:spPr>
          <a:xfrm>
            <a:off x="4013721" y="3483282"/>
            <a:ext cx="241666" cy="2416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橢圓 25">
            <a:extLst>
              <a:ext uri="{FF2B5EF4-FFF2-40B4-BE49-F238E27FC236}">
                <a16:creationId xmlns:a16="http://schemas.microsoft.com/office/drawing/2014/main" id="{F875733E-C243-4141-9879-40AC2732321F}"/>
              </a:ext>
            </a:extLst>
          </p:cNvPr>
          <p:cNvSpPr/>
          <p:nvPr/>
        </p:nvSpPr>
        <p:spPr>
          <a:xfrm>
            <a:off x="4968092" y="3438650"/>
            <a:ext cx="241666" cy="2416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橢圓 26">
            <a:extLst>
              <a:ext uri="{FF2B5EF4-FFF2-40B4-BE49-F238E27FC236}">
                <a16:creationId xmlns:a16="http://schemas.microsoft.com/office/drawing/2014/main" id="{F60E1FB3-92CC-454C-A07C-05DAA29CE1D4}"/>
              </a:ext>
            </a:extLst>
          </p:cNvPr>
          <p:cNvSpPr/>
          <p:nvPr/>
        </p:nvSpPr>
        <p:spPr>
          <a:xfrm>
            <a:off x="4240845" y="4057039"/>
            <a:ext cx="241666" cy="24166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橢圓 27">
            <a:extLst>
              <a:ext uri="{FF2B5EF4-FFF2-40B4-BE49-F238E27FC236}">
                <a16:creationId xmlns:a16="http://schemas.microsoft.com/office/drawing/2014/main" id="{A59A4628-8BEC-4AF6-AFBF-E95A638A726D}"/>
              </a:ext>
            </a:extLst>
          </p:cNvPr>
          <p:cNvSpPr/>
          <p:nvPr/>
        </p:nvSpPr>
        <p:spPr>
          <a:xfrm>
            <a:off x="4523027" y="3137974"/>
            <a:ext cx="241666" cy="24166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橢圓 28">
            <a:extLst>
              <a:ext uri="{FF2B5EF4-FFF2-40B4-BE49-F238E27FC236}">
                <a16:creationId xmlns:a16="http://schemas.microsoft.com/office/drawing/2014/main" id="{C4C7988E-30CF-44B2-BA6D-5866CC24ED69}"/>
              </a:ext>
            </a:extLst>
          </p:cNvPr>
          <p:cNvSpPr/>
          <p:nvPr/>
        </p:nvSpPr>
        <p:spPr>
          <a:xfrm>
            <a:off x="5467289" y="3680316"/>
            <a:ext cx="241666" cy="24166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橢圓 29">
            <a:extLst>
              <a:ext uri="{FF2B5EF4-FFF2-40B4-BE49-F238E27FC236}">
                <a16:creationId xmlns:a16="http://schemas.microsoft.com/office/drawing/2014/main" id="{94E39835-E4A7-4232-83A7-6D9DDF460AD6}"/>
              </a:ext>
            </a:extLst>
          </p:cNvPr>
          <p:cNvSpPr/>
          <p:nvPr/>
        </p:nvSpPr>
        <p:spPr>
          <a:xfrm>
            <a:off x="5673130" y="4668123"/>
            <a:ext cx="241666" cy="24166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橢圓 30">
            <a:extLst>
              <a:ext uri="{FF2B5EF4-FFF2-40B4-BE49-F238E27FC236}">
                <a16:creationId xmlns:a16="http://schemas.microsoft.com/office/drawing/2014/main" id="{C6121729-BE3A-4FEA-B5FF-1CDF0DE64853}"/>
              </a:ext>
            </a:extLst>
          </p:cNvPr>
          <p:cNvSpPr/>
          <p:nvPr/>
        </p:nvSpPr>
        <p:spPr>
          <a:xfrm>
            <a:off x="5402560" y="5038191"/>
            <a:ext cx="241666" cy="24166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橢圓 31">
            <a:extLst>
              <a:ext uri="{FF2B5EF4-FFF2-40B4-BE49-F238E27FC236}">
                <a16:creationId xmlns:a16="http://schemas.microsoft.com/office/drawing/2014/main" id="{FFE17BE7-8864-403E-B614-D75608973B5F}"/>
              </a:ext>
            </a:extLst>
          </p:cNvPr>
          <p:cNvSpPr/>
          <p:nvPr/>
        </p:nvSpPr>
        <p:spPr>
          <a:xfrm>
            <a:off x="6394707" y="5130942"/>
            <a:ext cx="241666" cy="24166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橢圓 32">
            <a:extLst>
              <a:ext uri="{FF2B5EF4-FFF2-40B4-BE49-F238E27FC236}">
                <a16:creationId xmlns:a16="http://schemas.microsoft.com/office/drawing/2014/main" id="{8FBC008A-E61D-4A9F-862F-92D74FC218E0}"/>
              </a:ext>
            </a:extLst>
          </p:cNvPr>
          <p:cNvSpPr/>
          <p:nvPr/>
        </p:nvSpPr>
        <p:spPr>
          <a:xfrm>
            <a:off x="6614927" y="4422682"/>
            <a:ext cx="241666" cy="24166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橢圓 33">
            <a:extLst>
              <a:ext uri="{FF2B5EF4-FFF2-40B4-BE49-F238E27FC236}">
                <a16:creationId xmlns:a16="http://schemas.microsoft.com/office/drawing/2014/main" id="{B7320F11-6FFC-40BE-A828-2C9EDBEDB327}"/>
              </a:ext>
            </a:extLst>
          </p:cNvPr>
          <p:cNvSpPr/>
          <p:nvPr/>
        </p:nvSpPr>
        <p:spPr>
          <a:xfrm>
            <a:off x="3635775" y="4590243"/>
            <a:ext cx="241666" cy="2416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手繪多邊形: 圖案 34">
            <a:extLst>
              <a:ext uri="{FF2B5EF4-FFF2-40B4-BE49-F238E27FC236}">
                <a16:creationId xmlns:a16="http://schemas.microsoft.com/office/drawing/2014/main" id="{601A2843-2320-41FE-B52B-08668389F118}"/>
              </a:ext>
            </a:extLst>
          </p:cNvPr>
          <p:cNvSpPr/>
          <p:nvPr/>
        </p:nvSpPr>
        <p:spPr>
          <a:xfrm>
            <a:off x="4033974" y="2922508"/>
            <a:ext cx="1356849" cy="2944254"/>
          </a:xfrm>
          <a:custGeom>
            <a:avLst/>
            <a:gdLst>
              <a:gd name="connsiteX0" fmla="*/ 1041669 w 1041669"/>
              <a:gd name="connsiteY0" fmla="*/ 55779 h 2348405"/>
              <a:gd name="connsiteX1" fmla="*/ 1015165 w 1041669"/>
              <a:gd name="connsiteY1" fmla="*/ 532857 h 2348405"/>
              <a:gd name="connsiteX2" fmla="*/ 975408 w 1041669"/>
              <a:gd name="connsiteY2" fmla="*/ 797901 h 2348405"/>
              <a:gd name="connsiteX3" fmla="*/ 948904 w 1041669"/>
              <a:gd name="connsiteY3" fmla="*/ 1076197 h 2348405"/>
              <a:gd name="connsiteX4" fmla="*/ 909148 w 1041669"/>
              <a:gd name="connsiteY4" fmla="*/ 1261727 h 2348405"/>
              <a:gd name="connsiteX5" fmla="*/ 776626 w 1041669"/>
              <a:gd name="connsiteY5" fmla="*/ 1420753 h 2348405"/>
              <a:gd name="connsiteX6" fmla="*/ 564591 w 1041669"/>
              <a:gd name="connsiteY6" fmla="*/ 1420753 h 2348405"/>
              <a:gd name="connsiteX7" fmla="*/ 471826 w 1041669"/>
              <a:gd name="connsiteY7" fmla="*/ 1407501 h 2348405"/>
              <a:gd name="connsiteX8" fmla="*/ 432069 w 1041669"/>
              <a:gd name="connsiteY8" fmla="*/ 1248475 h 2348405"/>
              <a:gd name="connsiteX9" fmla="*/ 511582 w 1041669"/>
              <a:gd name="connsiteY9" fmla="*/ 930423 h 2348405"/>
              <a:gd name="connsiteX10" fmla="*/ 577843 w 1041669"/>
              <a:gd name="connsiteY10" fmla="*/ 572614 h 2348405"/>
              <a:gd name="connsiteX11" fmla="*/ 670608 w 1041669"/>
              <a:gd name="connsiteY11" fmla="*/ 440092 h 2348405"/>
              <a:gd name="connsiteX12" fmla="*/ 697113 w 1041669"/>
              <a:gd name="connsiteY12" fmla="*/ 161797 h 2348405"/>
              <a:gd name="connsiteX13" fmla="*/ 657356 w 1041669"/>
              <a:gd name="connsiteY13" fmla="*/ 2770 h 2348405"/>
              <a:gd name="connsiteX14" fmla="*/ 312800 w 1041669"/>
              <a:gd name="connsiteY14" fmla="*/ 69031 h 2348405"/>
              <a:gd name="connsiteX15" fmla="*/ 273043 w 1041669"/>
              <a:gd name="connsiteY15" fmla="*/ 175049 h 2348405"/>
              <a:gd name="connsiteX16" fmla="*/ 286295 w 1041669"/>
              <a:gd name="connsiteY16" fmla="*/ 453344 h 2348405"/>
              <a:gd name="connsiteX17" fmla="*/ 286295 w 1041669"/>
              <a:gd name="connsiteY17" fmla="*/ 665379 h 2348405"/>
              <a:gd name="connsiteX18" fmla="*/ 180278 w 1041669"/>
              <a:gd name="connsiteY18" fmla="*/ 837657 h 2348405"/>
              <a:gd name="connsiteX19" fmla="*/ 87513 w 1041669"/>
              <a:gd name="connsiteY19" fmla="*/ 970179 h 2348405"/>
              <a:gd name="connsiteX20" fmla="*/ 34504 w 1041669"/>
              <a:gd name="connsiteY20" fmla="*/ 1049692 h 2348405"/>
              <a:gd name="connsiteX21" fmla="*/ 8000 w 1041669"/>
              <a:gd name="connsiteY21" fmla="*/ 1274979 h 2348405"/>
              <a:gd name="connsiteX22" fmla="*/ 180278 w 1041669"/>
              <a:gd name="connsiteY22" fmla="*/ 1566527 h 2348405"/>
              <a:gd name="connsiteX23" fmla="*/ 538087 w 1041669"/>
              <a:gd name="connsiteY23" fmla="*/ 1911084 h 2348405"/>
              <a:gd name="connsiteX24" fmla="*/ 538087 w 1041669"/>
              <a:gd name="connsiteY24" fmla="*/ 2070110 h 2348405"/>
              <a:gd name="connsiteX25" fmla="*/ 591095 w 1041669"/>
              <a:gd name="connsiteY25" fmla="*/ 2348405 h 2348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041669" h="2348405">
                <a:moveTo>
                  <a:pt x="1041669" y="55779"/>
                </a:moveTo>
                <a:cubicBezTo>
                  <a:pt x="1033939" y="232474"/>
                  <a:pt x="1026209" y="409170"/>
                  <a:pt x="1015165" y="532857"/>
                </a:cubicBezTo>
                <a:cubicBezTo>
                  <a:pt x="1004121" y="656544"/>
                  <a:pt x="986451" y="707344"/>
                  <a:pt x="975408" y="797901"/>
                </a:cubicBezTo>
                <a:cubicBezTo>
                  <a:pt x="964365" y="888458"/>
                  <a:pt x="959947" y="998893"/>
                  <a:pt x="948904" y="1076197"/>
                </a:cubicBezTo>
                <a:cubicBezTo>
                  <a:pt x="937861" y="1153501"/>
                  <a:pt x="937861" y="1204301"/>
                  <a:pt x="909148" y="1261727"/>
                </a:cubicBezTo>
                <a:cubicBezTo>
                  <a:pt x="880435" y="1319153"/>
                  <a:pt x="834052" y="1394249"/>
                  <a:pt x="776626" y="1420753"/>
                </a:cubicBezTo>
                <a:cubicBezTo>
                  <a:pt x="719200" y="1447257"/>
                  <a:pt x="615391" y="1422962"/>
                  <a:pt x="564591" y="1420753"/>
                </a:cubicBezTo>
                <a:cubicBezTo>
                  <a:pt x="513791" y="1418544"/>
                  <a:pt x="493913" y="1436214"/>
                  <a:pt x="471826" y="1407501"/>
                </a:cubicBezTo>
                <a:cubicBezTo>
                  <a:pt x="449739" y="1378788"/>
                  <a:pt x="425443" y="1327988"/>
                  <a:pt x="432069" y="1248475"/>
                </a:cubicBezTo>
                <a:cubicBezTo>
                  <a:pt x="438695" y="1168962"/>
                  <a:pt x="487286" y="1043066"/>
                  <a:pt x="511582" y="930423"/>
                </a:cubicBezTo>
                <a:cubicBezTo>
                  <a:pt x="535878" y="817780"/>
                  <a:pt x="551339" y="654336"/>
                  <a:pt x="577843" y="572614"/>
                </a:cubicBezTo>
                <a:cubicBezTo>
                  <a:pt x="604347" y="490892"/>
                  <a:pt x="650730" y="508561"/>
                  <a:pt x="670608" y="440092"/>
                </a:cubicBezTo>
                <a:cubicBezTo>
                  <a:pt x="690486" y="371623"/>
                  <a:pt x="699322" y="234684"/>
                  <a:pt x="697113" y="161797"/>
                </a:cubicBezTo>
                <a:cubicBezTo>
                  <a:pt x="694904" y="88910"/>
                  <a:pt x="721408" y="18231"/>
                  <a:pt x="657356" y="2770"/>
                </a:cubicBezTo>
                <a:cubicBezTo>
                  <a:pt x="593304" y="-12691"/>
                  <a:pt x="376852" y="40318"/>
                  <a:pt x="312800" y="69031"/>
                </a:cubicBezTo>
                <a:cubicBezTo>
                  <a:pt x="248748" y="97744"/>
                  <a:pt x="277461" y="110997"/>
                  <a:pt x="273043" y="175049"/>
                </a:cubicBezTo>
                <a:cubicBezTo>
                  <a:pt x="268625" y="239101"/>
                  <a:pt x="284086" y="371622"/>
                  <a:pt x="286295" y="453344"/>
                </a:cubicBezTo>
                <a:cubicBezTo>
                  <a:pt x="288504" y="535066"/>
                  <a:pt x="303964" y="601327"/>
                  <a:pt x="286295" y="665379"/>
                </a:cubicBezTo>
                <a:cubicBezTo>
                  <a:pt x="268626" y="729431"/>
                  <a:pt x="213408" y="786857"/>
                  <a:pt x="180278" y="837657"/>
                </a:cubicBezTo>
                <a:cubicBezTo>
                  <a:pt x="147148" y="888457"/>
                  <a:pt x="111809" y="934840"/>
                  <a:pt x="87513" y="970179"/>
                </a:cubicBezTo>
                <a:cubicBezTo>
                  <a:pt x="63217" y="1005518"/>
                  <a:pt x="47756" y="998892"/>
                  <a:pt x="34504" y="1049692"/>
                </a:cubicBezTo>
                <a:cubicBezTo>
                  <a:pt x="21252" y="1100492"/>
                  <a:pt x="-16296" y="1188840"/>
                  <a:pt x="8000" y="1274979"/>
                </a:cubicBezTo>
                <a:cubicBezTo>
                  <a:pt x="32296" y="1361118"/>
                  <a:pt x="91930" y="1460510"/>
                  <a:pt x="180278" y="1566527"/>
                </a:cubicBezTo>
                <a:cubicBezTo>
                  <a:pt x="268626" y="1672544"/>
                  <a:pt x="478452" y="1827154"/>
                  <a:pt x="538087" y="1911084"/>
                </a:cubicBezTo>
                <a:cubicBezTo>
                  <a:pt x="597722" y="1995015"/>
                  <a:pt x="529252" y="1997223"/>
                  <a:pt x="538087" y="2070110"/>
                </a:cubicBezTo>
                <a:cubicBezTo>
                  <a:pt x="546922" y="2142997"/>
                  <a:pt x="569008" y="2245701"/>
                  <a:pt x="591095" y="2348405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9" name="群組 35">
            <a:extLst>
              <a:ext uri="{FF2B5EF4-FFF2-40B4-BE49-F238E27FC236}">
                <a16:creationId xmlns:a16="http://schemas.microsoft.com/office/drawing/2014/main" id="{CED7C6A6-CF91-456C-8DC0-2FAFA5049AFE}"/>
              </a:ext>
            </a:extLst>
          </p:cNvPr>
          <p:cNvGrpSpPr/>
          <p:nvPr/>
        </p:nvGrpSpPr>
        <p:grpSpPr>
          <a:xfrm>
            <a:off x="7927941" y="2917417"/>
            <a:ext cx="1993712" cy="879657"/>
            <a:chOff x="935012" y="2092901"/>
            <a:chExt cx="1993712" cy="879657"/>
          </a:xfrm>
        </p:grpSpPr>
        <p:grpSp>
          <p:nvGrpSpPr>
            <p:cNvPr id="20" name="群組 36">
              <a:extLst>
                <a:ext uri="{FF2B5EF4-FFF2-40B4-BE49-F238E27FC236}">
                  <a16:creationId xmlns:a16="http://schemas.microsoft.com/office/drawing/2014/main" id="{72974266-53E6-4A8B-ABA7-039C65A63879}"/>
                </a:ext>
              </a:extLst>
            </p:cNvPr>
            <p:cNvGrpSpPr/>
            <p:nvPr/>
          </p:nvGrpSpPr>
          <p:grpSpPr>
            <a:xfrm>
              <a:off x="1110851" y="2134433"/>
              <a:ext cx="1817873" cy="785117"/>
              <a:chOff x="711939" y="2110962"/>
              <a:chExt cx="1817873" cy="785117"/>
            </a:xfrm>
          </p:grpSpPr>
          <p:sp>
            <p:nvSpPr>
              <p:cNvPr id="22" name="橢圓 38">
                <a:extLst>
                  <a:ext uri="{FF2B5EF4-FFF2-40B4-BE49-F238E27FC236}">
                    <a16:creationId xmlns:a16="http://schemas.microsoft.com/office/drawing/2014/main" id="{7D5DB13F-9BEE-490E-B80F-1706B2949DE1}"/>
                  </a:ext>
                </a:extLst>
              </p:cNvPr>
              <p:cNvSpPr/>
              <p:nvPr/>
            </p:nvSpPr>
            <p:spPr>
              <a:xfrm flipV="1">
                <a:off x="714412" y="2213381"/>
                <a:ext cx="241954" cy="241954"/>
              </a:xfrm>
              <a:prstGeom prst="ellipse">
                <a:avLst/>
              </a:prstGeom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3" name="橢圓 39">
                <a:extLst>
                  <a:ext uri="{FF2B5EF4-FFF2-40B4-BE49-F238E27FC236}">
                    <a16:creationId xmlns:a16="http://schemas.microsoft.com/office/drawing/2014/main" id="{7B5B920B-286F-4615-BD68-0494933E366B}"/>
                  </a:ext>
                </a:extLst>
              </p:cNvPr>
              <p:cNvSpPr/>
              <p:nvPr/>
            </p:nvSpPr>
            <p:spPr>
              <a:xfrm flipV="1">
                <a:off x="711939" y="2572160"/>
                <a:ext cx="241954" cy="241954"/>
              </a:xfrm>
              <a:prstGeom prst="ellipse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4" name="文字方塊 40">
                <a:extLst>
                  <a:ext uri="{FF2B5EF4-FFF2-40B4-BE49-F238E27FC236}">
                    <a16:creationId xmlns:a16="http://schemas.microsoft.com/office/drawing/2014/main" id="{C02B54F7-F302-4125-B0CD-0BFF264E0328}"/>
                  </a:ext>
                </a:extLst>
              </p:cNvPr>
              <p:cNvSpPr txBox="1"/>
              <p:nvPr/>
            </p:nvSpPr>
            <p:spPr>
              <a:xfrm>
                <a:off x="1013505" y="2110962"/>
                <a:ext cx="132474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400" dirty="0"/>
                  <a:t>real</a:t>
                </a:r>
                <a:endParaRPr lang="zh-TW" altLang="en-US" sz="2400" dirty="0"/>
              </a:p>
            </p:txBody>
          </p:sp>
          <p:sp>
            <p:nvSpPr>
              <p:cNvPr id="25" name="文字方塊 41">
                <a:extLst>
                  <a:ext uri="{FF2B5EF4-FFF2-40B4-BE49-F238E27FC236}">
                    <a16:creationId xmlns:a16="http://schemas.microsoft.com/office/drawing/2014/main" id="{812CEAEE-F342-43F5-88E2-A9D1F83EB395}"/>
                  </a:ext>
                </a:extLst>
              </p:cNvPr>
              <p:cNvSpPr txBox="1"/>
              <p:nvPr/>
            </p:nvSpPr>
            <p:spPr>
              <a:xfrm>
                <a:off x="989843" y="2434414"/>
                <a:ext cx="153996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400" dirty="0"/>
                  <a:t>generated</a:t>
                </a:r>
                <a:endParaRPr lang="zh-TW" altLang="en-US" sz="2400" dirty="0"/>
              </a:p>
            </p:txBody>
          </p:sp>
        </p:grp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E8A48158-6AA7-4B0C-AF26-A898E9FDFFD1}"/>
                </a:ext>
              </a:extLst>
            </p:cNvPr>
            <p:cNvSpPr/>
            <p:nvPr/>
          </p:nvSpPr>
          <p:spPr>
            <a:xfrm>
              <a:off x="935012" y="2092901"/>
              <a:ext cx="1985196" cy="879657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cxnSp>
        <p:nvCxnSpPr>
          <p:cNvPr id="26" name="直線接點 5">
            <a:extLst>
              <a:ext uri="{FF2B5EF4-FFF2-40B4-BE49-F238E27FC236}">
                <a16:creationId xmlns:a16="http://schemas.microsoft.com/office/drawing/2014/main" id="{BDE1A7FF-0436-48EB-8749-01A81C51128B}"/>
              </a:ext>
            </a:extLst>
          </p:cNvPr>
          <p:cNvCxnSpPr>
            <a:cxnSpLocks/>
          </p:cNvCxnSpPr>
          <p:nvPr/>
        </p:nvCxnSpPr>
        <p:spPr>
          <a:xfrm>
            <a:off x="3206687" y="3350078"/>
            <a:ext cx="2278078" cy="23790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字方塊 8">
            <a:extLst>
              <a:ext uri="{FF2B5EF4-FFF2-40B4-BE49-F238E27FC236}">
                <a16:creationId xmlns:a16="http://schemas.microsoft.com/office/drawing/2014/main" id="{C8A381E0-0D71-4B77-8493-D9A924D795A4}"/>
              </a:ext>
            </a:extLst>
          </p:cNvPr>
          <p:cNvSpPr txBox="1"/>
          <p:nvPr/>
        </p:nvSpPr>
        <p:spPr>
          <a:xfrm>
            <a:off x="5484765" y="2849115"/>
            <a:ext cx="1395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strong</a:t>
            </a:r>
            <a:endParaRPr lang="zh-TW" altLang="en-US" sz="2400" dirty="0"/>
          </a:p>
        </p:txBody>
      </p:sp>
      <p:sp>
        <p:nvSpPr>
          <p:cNvPr id="28" name="文字方塊 42">
            <a:extLst>
              <a:ext uri="{FF2B5EF4-FFF2-40B4-BE49-F238E27FC236}">
                <a16:creationId xmlns:a16="http://schemas.microsoft.com/office/drawing/2014/main" id="{72824F29-A5DB-415D-AC2C-5FDA1B68CB84}"/>
              </a:ext>
            </a:extLst>
          </p:cNvPr>
          <p:cNvSpPr txBox="1"/>
          <p:nvPr/>
        </p:nvSpPr>
        <p:spPr>
          <a:xfrm>
            <a:off x="2209800" y="3198167"/>
            <a:ext cx="1395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weak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721490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7" grpId="0"/>
      <p:bldP spid="2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96D16C0-1D70-4BE3-B036-BA050077A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Least Square GAN (LSGAN)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5E8E881-5465-497B-A130-5DF7F1FA411D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altLang="zh-TW" dirty="0"/>
              <a:t>Replace sigmoid with linear (replace classification with regression)</a:t>
            </a:r>
            <a:endParaRPr lang="zh-TW" altLang="en-US" dirty="0"/>
          </a:p>
        </p:txBody>
      </p:sp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9114E353-CAF3-4A29-A65F-B3B3FE9C68AB}"/>
              </a:ext>
            </a:extLst>
          </p:cNvPr>
          <p:cNvCxnSpPr>
            <a:cxnSpLocks/>
          </p:cNvCxnSpPr>
          <p:nvPr/>
        </p:nvCxnSpPr>
        <p:spPr>
          <a:xfrm>
            <a:off x="6095715" y="6030935"/>
            <a:ext cx="360895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橢圓 5">
            <a:extLst>
              <a:ext uri="{FF2B5EF4-FFF2-40B4-BE49-F238E27FC236}">
                <a16:creationId xmlns:a16="http://schemas.microsoft.com/office/drawing/2014/main" id="{CF51F702-4C09-424F-BEA0-B158849F3E31}"/>
              </a:ext>
            </a:extLst>
          </p:cNvPr>
          <p:cNvSpPr/>
          <p:nvPr/>
        </p:nvSpPr>
        <p:spPr>
          <a:xfrm>
            <a:off x="8542098" y="5935622"/>
            <a:ext cx="171577" cy="17157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橢圓 6">
            <a:extLst>
              <a:ext uri="{FF2B5EF4-FFF2-40B4-BE49-F238E27FC236}">
                <a16:creationId xmlns:a16="http://schemas.microsoft.com/office/drawing/2014/main" id="{2701C847-7620-4C44-A8E0-71CCC3496452}"/>
              </a:ext>
            </a:extLst>
          </p:cNvPr>
          <p:cNvSpPr/>
          <p:nvPr/>
        </p:nvSpPr>
        <p:spPr>
          <a:xfrm>
            <a:off x="8356978" y="5935621"/>
            <a:ext cx="171577" cy="17157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橢圓 7">
            <a:extLst>
              <a:ext uri="{FF2B5EF4-FFF2-40B4-BE49-F238E27FC236}">
                <a16:creationId xmlns:a16="http://schemas.microsoft.com/office/drawing/2014/main" id="{0941FE44-DB6C-4317-853D-660131C3BAC6}"/>
              </a:ext>
            </a:extLst>
          </p:cNvPr>
          <p:cNvSpPr/>
          <p:nvPr/>
        </p:nvSpPr>
        <p:spPr>
          <a:xfrm>
            <a:off x="8706306" y="5935620"/>
            <a:ext cx="171577" cy="17157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橢圓 8">
            <a:extLst>
              <a:ext uri="{FF2B5EF4-FFF2-40B4-BE49-F238E27FC236}">
                <a16:creationId xmlns:a16="http://schemas.microsoft.com/office/drawing/2014/main" id="{0A71FA35-2C80-4C53-81C7-B974304A4981}"/>
              </a:ext>
            </a:extLst>
          </p:cNvPr>
          <p:cNvSpPr/>
          <p:nvPr/>
        </p:nvSpPr>
        <p:spPr>
          <a:xfrm>
            <a:off x="8093438" y="5933578"/>
            <a:ext cx="171577" cy="17157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橢圓 9">
            <a:extLst>
              <a:ext uri="{FF2B5EF4-FFF2-40B4-BE49-F238E27FC236}">
                <a16:creationId xmlns:a16="http://schemas.microsoft.com/office/drawing/2014/main" id="{A970F263-3C38-4B09-9720-8A82A07A0703}"/>
              </a:ext>
            </a:extLst>
          </p:cNvPr>
          <p:cNvSpPr/>
          <p:nvPr/>
        </p:nvSpPr>
        <p:spPr>
          <a:xfrm>
            <a:off x="8981809" y="5945147"/>
            <a:ext cx="171577" cy="17157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橢圓 11">
            <a:extLst>
              <a:ext uri="{FF2B5EF4-FFF2-40B4-BE49-F238E27FC236}">
                <a16:creationId xmlns:a16="http://schemas.microsoft.com/office/drawing/2014/main" id="{1755E0D1-43BD-42AA-B7B0-293B4A3D6A0D}"/>
              </a:ext>
            </a:extLst>
          </p:cNvPr>
          <p:cNvSpPr/>
          <p:nvPr/>
        </p:nvSpPr>
        <p:spPr>
          <a:xfrm>
            <a:off x="7025440" y="5924052"/>
            <a:ext cx="171577" cy="171577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橢圓 12">
            <a:extLst>
              <a:ext uri="{FF2B5EF4-FFF2-40B4-BE49-F238E27FC236}">
                <a16:creationId xmlns:a16="http://schemas.microsoft.com/office/drawing/2014/main" id="{F5BDC877-DB34-4EA0-BE2D-BDFA8A4DD349}"/>
              </a:ext>
            </a:extLst>
          </p:cNvPr>
          <p:cNvSpPr/>
          <p:nvPr/>
        </p:nvSpPr>
        <p:spPr>
          <a:xfrm>
            <a:off x="6840320" y="5924051"/>
            <a:ext cx="171577" cy="171577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橢圓 13">
            <a:extLst>
              <a:ext uri="{FF2B5EF4-FFF2-40B4-BE49-F238E27FC236}">
                <a16:creationId xmlns:a16="http://schemas.microsoft.com/office/drawing/2014/main" id="{9D3B446B-1D06-434B-B367-AA0141F23954}"/>
              </a:ext>
            </a:extLst>
          </p:cNvPr>
          <p:cNvSpPr/>
          <p:nvPr/>
        </p:nvSpPr>
        <p:spPr>
          <a:xfrm>
            <a:off x="7189648" y="5924050"/>
            <a:ext cx="171577" cy="171577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橢圓 14">
            <a:extLst>
              <a:ext uri="{FF2B5EF4-FFF2-40B4-BE49-F238E27FC236}">
                <a16:creationId xmlns:a16="http://schemas.microsoft.com/office/drawing/2014/main" id="{70D464AF-FDB4-44DC-B320-54DE69ECFE5A}"/>
              </a:ext>
            </a:extLst>
          </p:cNvPr>
          <p:cNvSpPr/>
          <p:nvPr/>
        </p:nvSpPr>
        <p:spPr>
          <a:xfrm>
            <a:off x="6576780" y="5922008"/>
            <a:ext cx="171577" cy="171577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橢圓 15">
            <a:extLst>
              <a:ext uri="{FF2B5EF4-FFF2-40B4-BE49-F238E27FC236}">
                <a16:creationId xmlns:a16="http://schemas.microsoft.com/office/drawing/2014/main" id="{D5195908-0F33-448E-9C02-1002EEB4FA05}"/>
              </a:ext>
            </a:extLst>
          </p:cNvPr>
          <p:cNvSpPr/>
          <p:nvPr/>
        </p:nvSpPr>
        <p:spPr>
          <a:xfrm>
            <a:off x="7465151" y="5933577"/>
            <a:ext cx="171577" cy="171577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AB0F6198-6E76-4919-8214-3E0CB66B7BE2}"/>
              </a:ext>
            </a:extLst>
          </p:cNvPr>
          <p:cNvCxnSpPr>
            <a:cxnSpLocks/>
          </p:cNvCxnSpPr>
          <p:nvPr/>
        </p:nvCxnSpPr>
        <p:spPr>
          <a:xfrm flipV="1">
            <a:off x="6581772" y="4695259"/>
            <a:ext cx="2731552" cy="175117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文字方塊 49">
            <a:extLst>
              <a:ext uri="{FF2B5EF4-FFF2-40B4-BE49-F238E27FC236}">
                <a16:creationId xmlns:a16="http://schemas.microsoft.com/office/drawing/2014/main" id="{4295F0BE-320E-4F29-80B4-A21358BA86A6}"/>
              </a:ext>
            </a:extLst>
          </p:cNvPr>
          <p:cNvSpPr txBox="1"/>
          <p:nvPr/>
        </p:nvSpPr>
        <p:spPr>
          <a:xfrm>
            <a:off x="4917287" y="3739178"/>
            <a:ext cx="11087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0000FF"/>
                </a:solidFill>
              </a:rPr>
              <a:t>1 (Real)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sp>
        <p:nvSpPr>
          <p:cNvPr id="54" name="文字方塊 53">
            <a:extLst>
              <a:ext uri="{FF2B5EF4-FFF2-40B4-BE49-F238E27FC236}">
                <a16:creationId xmlns:a16="http://schemas.microsoft.com/office/drawing/2014/main" id="{500CEE41-81EA-4CB6-A1C3-11DAF4D8FD61}"/>
              </a:ext>
            </a:extLst>
          </p:cNvPr>
          <p:cNvSpPr txBox="1"/>
          <p:nvPr/>
        </p:nvSpPr>
        <p:spPr>
          <a:xfrm>
            <a:off x="9136568" y="3739178"/>
            <a:ext cx="11087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</a:rPr>
              <a:t>0 (Fake)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21EA4DD4-71AA-42C0-ADE7-27BD262F48AA}"/>
              </a:ext>
            </a:extLst>
          </p:cNvPr>
          <p:cNvGrpSpPr/>
          <p:nvPr/>
        </p:nvGrpSpPr>
        <p:grpSpPr>
          <a:xfrm>
            <a:off x="1940279" y="2847124"/>
            <a:ext cx="4003255" cy="1035101"/>
            <a:chOff x="875522" y="2833778"/>
            <a:chExt cx="4003255" cy="1035101"/>
          </a:xfrm>
        </p:grpSpPr>
        <p:pic>
          <p:nvPicPr>
            <p:cNvPr id="46" name="圖片 45">
              <a:extLst>
                <a:ext uri="{FF2B5EF4-FFF2-40B4-BE49-F238E27FC236}">
                  <a16:creationId xmlns:a16="http://schemas.microsoft.com/office/drawing/2014/main" id="{99C490A4-C371-4356-9396-50A6C48911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522" y="2833778"/>
              <a:ext cx="879920" cy="879920"/>
            </a:xfrm>
            <a:prstGeom prst="rect">
              <a:avLst/>
            </a:prstGeom>
          </p:spPr>
        </p:pic>
        <p:sp>
          <p:nvSpPr>
            <p:cNvPr id="47" name="矩形 46">
              <a:extLst>
                <a:ext uri="{FF2B5EF4-FFF2-40B4-BE49-F238E27FC236}">
                  <a16:creationId xmlns:a16="http://schemas.microsoft.com/office/drawing/2014/main" id="{7EB02F51-1BC8-47C1-A54C-EDCE8999B31A}"/>
                </a:ext>
              </a:extLst>
            </p:cNvPr>
            <p:cNvSpPr/>
            <p:nvPr/>
          </p:nvSpPr>
          <p:spPr>
            <a:xfrm>
              <a:off x="2190093" y="2847660"/>
              <a:ext cx="1355850" cy="852155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dirty="0"/>
                <a:t>判别网络</a:t>
              </a:r>
              <a:endParaRPr lang="en-US" altLang="zh-TW" sz="2000" dirty="0"/>
            </a:p>
          </p:txBody>
        </p:sp>
        <p:sp>
          <p:nvSpPr>
            <p:cNvPr id="48" name="箭號: 向右 47">
              <a:extLst>
                <a:ext uri="{FF2B5EF4-FFF2-40B4-BE49-F238E27FC236}">
                  <a16:creationId xmlns:a16="http://schemas.microsoft.com/office/drawing/2014/main" id="{C1FBD478-1288-4CEE-BBC4-11D65E781DAB}"/>
                </a:ext>
              </a:extLst>
            </p:cNvPr>
            <p:cNvSpPr/>
            <p:nvPr/>
          </p:nvSpPr>
          <p:spPr>
            <a:xfrm>
              <a:off x="1755442" y="3038233"/>
              <a:ext cx="407291" cy="497703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9" name="箭號: 向右 48">
              <a:extLst>
                <a:ext uri="{FF2B5EF4-FFF2-40B4-BE49-F238E27FC236}">
                  <a16:creationId xmlns:a16="http://schemas.microsoft.com/office/drawing/2014/main" id="{97AD5B05-0A5B-4963-B4E1-4F32F9A0D506}"/>
                </a:ext>
              </a:extLst>
            </p:cNvPr>
            <p:cNvSpPr/>
            <p:nvPr/>
          </p:nvSpPr>
          <p:spPr>
            <a:xfrm>
              <a:off x="3560817" y="3038233"/>
              <a:ext cx="407291" cy="497703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6" name="文字方塊 55">
              <a:extLst>
                <a:ext uri="{FF2B5EF4-FFF2-40B4-BE49-F238E27FC236}">
                  <a16:creationId xmlns:a16="http://schemas.microsoft.com/office/drawing/2014/main" id="{47D4CA26-EA14-44E0-B594-A1D1FA6F90FB}"/>
                </a:ext>
              </a:extLst>
            </p:cNvPr>
            <p:cNvSpPr txBox="1"/>
            <p:nvPr/>
          </p:nvSpPr>
          <p:spPr>
            <a:xfrm>
              <a:off x="3935072" y="3037882"/>
              <a:ext cx="94370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scalar</a:t>
              </a:r>
              <a:endParaRPr lang="zh-TW" altLang="en-US" sz="2400" dirty="0"/>
            </a:p>
          </p:txBody>
        </p:sp>
      </p:grp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CBABF163-4CD9-409F-A759-6B9002CC1C39}"/>
              </a:ext>
            </a:extLst>
          </p:cNvPr>
          <p:cNvGrpSpPr/>
          <p:nvPr/>
        </p:nvGrpSpPr>
        <p:grpSpPr>
          <a:xfrm>
            <a:off x="6186396" y="2841735"/>
            <a:ext cx="3976419" cy="1034333"/>
            <a:chOff x="4912391" y="2852915"/>
            <a:chExt cx="3976419" cy="1034333"/>
          </a:xfrm>
        </p:grpSpPr>
        <p:sp>
          <p:nvSpPr>
            <p:cNvPr id="51" name="矩形 50">
              <a:extLst>
                <a:ext uri="{FF2B5EF4-FFF2-40B4-BE49-F238E27FC236}">
                  <a16:creationId xmlns:a16="http://schemas.microsoft.com/office/drawing/2014/main" id="{F5F73E27-C3F0-4D62-BB7A-D0309E05F6C7}"/>
                </a:ext>
              </a:extLst>
            </p:cNvPr>
            <p:cNvSpPr/>
            <p:nvPr/>
          </p:nvSpPr>
          <p:spPr>
            <a:xfrm>
              <a:off x="6179053" y="2852915"/>
              <a:ext cx="1355850" cy="852155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dirty="0"/>
                <a:t>判别网络</a:t>
              </a:r>
              <a:endParaRPr lang="en-US" altLang="zh-TW" sz="2000" dirty="0"/>
            </a:p>
          </p:txBody>
        </p:sp>
        <p:sp>
          <p:nvSpPr>
            <p:cNvPr id="52" name="箭號: 向右 51">
              <a:extLst>
                <a:ext uri="{FF2B5EF4-FFF2-40B4-BE49-F238E27FC236}">
                  <a16:creationId xmlns:a16="http://schemas.microsoft.com/office/drawing/2014/main" id="{1D26B226-5E7C-476D-8C57-82A7A550A8EA}"/>
                </a:ext>
              </a:extLst>
            </p:cNvPr>
            <p:cNvSpPr/>
            <p:nvPr/>
          </p:nvSpPr>
          <p:spPr>
            <a:xfrm>
              <a:off x="5744402" y="3043488"/>
              <a:ext cx="407291" cy="497703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3" name="箭號: 向右 52">
              <a:extLst>
                <a:ext uri="{FF2B5EF4-FFF2-40B4-BE49-F238E27FC236}">
                  <a16:creationId xmlns:a16="http://schemas.microsoft.com/office/drawing/2014/main" id="{81558333-D94E-4C8C-AAE1-C7C8BBA653D3}"/>
                </a:ext>
              </a:extLst>
            </p:cNvPr>
            <p:cNvSpPr/>
            <p:nvPr/>
          </p:nvSpPr>
          <p:spPr>
            <a:xfrm>
              <a:off x="7549777" y="3043488"/>
              <a:ext cx="407291" cy="497703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55" name="圖片 54">
              <a:extLst>
                <a:ext uri="{FF2B5EF4-FFF2-40B4-BE49-F238E27FC236}">
                  <a16:creationId xmlns:a16="http://schemas.microsoft.com/office/drawing/2014/main" id="{40DF7738-4827-4E3E-910A-C5401A550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12391" y="2874003"/>
              <a:ext cx="813045" cy="855836"/>
            </a:xfrm>
            <a:prstGeom prst="rect">
              <a:avLst/>
            </a:prstGeom>
          </p:spPr>
        </p:pic>
        <p:sp>
          <p:nvSpPr>
            <p:cNvPr id="57" name="文字方塊 56">
              <a:extLst>
                <a:ext uri="{FF2B5EF4-FFF2-40B4-BE49-F238E27FC236}">
                  <a16:creationId xmlns:a16="http://schemas.microsoft.com/office/drawing/2014/main" id="{17B66654-419F-44E9-9D4B-9AFE59237D7B}"/>
                </a:ext>
              </a:extLst>
            </p:cNvPr>
            <p:cNvSpPr txBox="1"/>
            <p:nvPr/>
          </p:nvSpPr>
          <p:spPr>
            <a:xfrm>
              <a:off x="7945105" y="3056251"/>
              <a:ext cx="94370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scalar</a:t>
              </a:r>
              <a:endParaRPr lang="zh-TW" altLang="en-US" sz="2400" dirty="0"/>
            </a:p>
          </p:txBody>
        </p:sp>
      </p:grpSp>
      <p:cxnSp>
        <p:nvCxnSpPr>
          <p:cNvPr id="27" name="直線單箭頭接點 26">
            <a:extLst>
              <a:ext uri="{FF2B5EF4-FFF2-40B4-BE49-F238E27FC236}">
                <a16:creationId xmlns:a16="http://schemas.microsoft.com/office/drawing/2014/main" id="{5D07BC68-C5A8-42A7-A397-A39DB61C6DE2}"/>
              </a:ext>
            </a:extLst>
          </p:cNvPr>
          <p:cNvCxnSpPr>
            <a:cxnSpLocks/>
          </p:cNvCxnSpPr>
          <p:nvPr/>
        </p:nvCxnSpPr>
        <p:spPr>
          <a:xfrm>
            <a:off x="5471680" y="3435397"/>
            <a:ext cx="0" cy="410916"/>
          </a:xfrm>
          <a:prstGeom prst="straightConnector1">
            <a:avLst/>
          </a:prstGeom>
          <a:ln w="5715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單箭頭接點 58">
            <a:extLst>
              <a:ext uri="{FF2B5EF4-FFF2-40B4-BE49-F238E27FC236}">
                <a16:creationId xmlns:a16="http://schemas.microsoft.com/office/drawing/2014/main" id="{DA3DA334-6E53-4D73-B127-10C8F72AA047}"/>
              </a:ext>
            </a:extLst>
          </p:cNvPr>
          <p:cNvCxnSpPr>
            <a:cxnSpLocks/>
          </p:cNvCxnSpPr>
          <p:nvPr/>
        </p:nvCxnSpPr>
        <p:spPr>
          <a:xfrm>
            <a:off x="9690961" y="3421025"/>
            <a:ext cx="0" cy="410916"/>
          </a:xfrm>
          <a:prstGeom prst="straightConnector1">
            <a:avLst/>
          </a:prstGeom>
          <a:ln w="5715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接點 59">
            <a:extLst>
              <a:ext uri="{FF2B5EF4-FFF2-40B4-BE49-F238E27FC236}">
                <a16:creationId xmlns:a16="http://schemas.microsoft.com/office/drawing/2014/main" id="{FFA204E4-38F8-4B17-ABE2-1026A535ED30}"/>
              </a:ext>
            </a:extLst>
          </p:cNvPr>
          <p:cNvCxnSpPr>
            <a:cxnSpLocks/>
          </p:cNvCxnSpPr>
          <p:nvPr/>
        </p:nvCxnSpPr>
        <p:spPr>
          <a:xfrm>
            <a:off x="2068597" y="6085977"/>
            <a:ext cx="360895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橢圓 60">
            <a:extLst>
              <a:ext uri="{FF2B5EF4-FFF2-40B4-BE49-F238E27FC236}">
                <a16:creationId xmlns:a16="http://schemas.microsoft.com/office/drawing/2014/main" id="{AAB21A4D-2FD1-4DE9-BBCF-6E5FB6F1AD84}"/>
              </a:ext>
            </a:extLst>
          </p:cNvPr>
          <p:cNvSpPr/>
          <p:nvPr/>
        </p:nvSpPr>
        <p:spPr>
          <a:xfrm>
            <a:off x="4514980" y="5990664"/>
            <a:ext cx="171577" cy="17157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2" name="橢圓 61">
            <a:extLst>
              <a:ext uri="{FF2B5EF4-FFF2-40B4-BE49-F238E27FC236}">
                <a16:creationId xmlns:a16="http://schemas.microsoft.com/office/drawing/2014/main" id="{9787DBD9-7D0A-4F36-A879-704406B4189B}"/>
              </a:ext>
            </a:extLst>
          </p:cNvPr>
          <p:cNvSpPr/>
          <p:nvPr/>
        </p:nvSpPr>
        <p:spPr>
          <a:xfrm>
            <a:off x="4329860" y="5990663"/>
            <a:ext cx="171577" cy="17157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3" name="橢圓 62">
            <a:extLst>
              <a:ext uri="{FF2B5EF4-FFF2-40B4-BE49-F238E27FC236}">
                <a16:creationId xmlns:a16="http://schemas.microsoft.com/office/drawing/2014/main" id="{D95FDDE8-EF09-4E22-9E30-6FF8456325D9}"/>
              </a:ext>
            </a:extLst>
          </p:cNvPr>
          <p:cNvSpPr/>
          <p:nvPr/>
        </p:nvSpPr>
        <p:spPr>
          <a:xfrm>
            <a:off x="4679188" y="5990662"/>
            <a:ext cx="171577" cy="17157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4" name="橢圓 63">
            <a:extLst>
              <a:ext uri="{FF2B5EF4-FFF2-40B4-BE49-F238E27FC236}">
                <a16:creationId xmlns:a16="http://schemas.microsoft.com/office/drawing/2014/main" id="{0756FA23-DFC7-49D8-8D27-92A1D28C415D}"/>
              </a:ext>
            </a:extLst>
          </p:cNvPr>
          <p:cNvSpPr/>
          <p:nvPr/>
        </p:nvSpPr>
        <p:spPr>
          <a:xfrm>
            <a:off x="4066320" y="5988620"/>
            <a:ext cx="171577" cy="17157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5" name="橢圓 64">
            <a:extLst>
              <a:ext uri="{FF2B5EF4-FFF2-40B4-BE49-F238E27FC236}">
                <a16:creationId xmlns:a16="http://schemas.microsoft.com/office/drawing/2014/main" id="{C5FE01A0-11FF-4474-BDEB-CB01C267D301}"/>
              </a:ext>
            </a:extLst>
          </p:cNvPr>
          <p:cNvSpPr/>
          <p:nvPr/>
        </p:nvSpPr>
        <p:spPr>
          <a:xfrm>
            <a:off x="4954691" y="6000189"/>
            <a:ext cx="171577" cy="17157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6" name="橢圓 65">
            <a:extLst>
              <a:ext uri="{FF2B5EF4-FFF2-40B4-BE49-F238E27FC236}">
                <a16:creationId xmlns:a16="http://schemas.microsoft.com/office/drawing/2014/main" id="{5387977A-234C-494A-BF5B-AB7B1F48414E}"/>
              </a:ext>
            </a:extLst>
          </p:cNvPr>
          <p:cNvSpPr/>
          <p:nvPr/>
        </p:nvSpPr>
        <p:spPr>
          <a:xfrm>
            <a:off x="2998322" y="5979094"/>
            <a:ext cx="171577" cy="171577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7" name="橢圓 66">
            <a:extLst>
              <a:ext uri="{FF2B5EF4-FFF2-40B4-BE49-F238E27FC236}">
                <a16:creationId xmlns:a16="http://schemas.microsoft.com/office/drawing/2014/main" id="{1615E595-24C2-4758-BD55-FFB0BD9DB146}"/>
              </a:ext>
            </a:extLst>
          </p:cNvPr>
          <p:cNvSpPr/>
          <p:nvPr/>
        </p:nvSpPr>
        <p:spPr>
          <a:xfrm>
            <a:off x="2813202" y="5979093"/>
            <a:ext cx="171577" cy="171577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8" name="橢圓 67">
            <a:extLst>
              <a:ext uri="{FF2B5EF4-FFF2-40B4-BE49-F238E27FC236}">
                <a16:creationId xmlns:a16="http://schemas.microsoft.com/office/drawing/2014/main" id="{3241FDE6-4FC7-4C70-8B5C-9DC1628AD6E0}"/>
              </a:ext>
            </a:extLst>
          </p:cNvPr>
          <p:cNvSpPr/>
          <p:nvPr/>
        </p:nvSpPr>
        <p:spPr>
          <a:xfrm>
            <a:off x="3162530" y="5979092"/>
            <a:ext cx="171577" cy="171577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9" name="橢圓 68">
            <a:extLst>
              <a:ext uri="{FF2B5EF4-FFF2-40B4-BE49-F238E27FC236}">
                <a16:creationId xmlns:a16="http://schemas.microsoft.com/office/drawing/2014/main" id="{C54F9E93-7B66-4039-9D8E-A706E26298D1}"/>
              </a:ext>
            </a:extLst>
          </p:cNvPr>
          <p:cNvSpPr/>
          <p:nvPr/>
        </p:nvSpPr>
        <p:spPr>
          <a:xfrm>
            <a:off x="2549662" y="5977050"/>
            <a:ext cx="171577" cy="171577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0" name="橢圓 69">
            <a:extLst>
              <a:ext uri="{FF2B5EF4-FFF2-40B4-BE49-F238E27FC236}">
                <a16:creationId xmlns:a16="http://schemas.microsoft.com/office/drawing/2014/main" id="{FF2378ED-AA00-4F82-9AA0-B73C3D105958}"/>
              </a:ext>
            </a:extLst>
          </p:cNvPr>
          <p:cNvSpPr/>
          <p:nvPr/>
        </p:nvSpPr>
        <p:spPr>
          <a:xfrm>
            <a:off x="3438033" y="5988619"/>
            <a:ext cx="171577" cy="171577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1" name="手繪多邊形: 圖案 70">
            <a:extLst>
              <a:ext uri="{FF2B5EF4-FFF2-40B4-BE49-F238E27FC236}">
                <a16:creationId xmlns:a16="http://schemas.microsoft.com/office/drawing/2014/main" id="{F84D6E39-E55D-44E9-A5A8-482FA0AECD06}"/>
              </a:ext>
            </a:extLst>
          </p:cNvPr>
          <p:cNvSpPr/>
          <p:nvPr/>
        </p:nvSpPr>
        <p:spPr>
          <a:xfrm rot="21343433">
            <a:off x="2537017" y="4859018"/>
            <a:ext cx="2532185" cy="1012995"/>
          </a:xfrm>
          <a:custGeom>
            <a:avLst/>
            <a:gdLst>
              <a:gd name="connsiteX0" fmla="*/ 0 w 2532185"/>
              <a:gd name="connsiteY0" fmla="*/ 897768 h 897768"/>
              <a:gd name="connsiteX1" fmla="*/ 1111348 w 2532185"/>
              <a:gd name="connsiteY1" fmla="*/ 714888 h 897768"/>
              <a:gd name="connsiteX2" fmla="*/ 1688124 w 2532185"/>
              <a:gd name="connsiteY2" fmla="*/ 95909 h 897768"/>
              <a:gd name="connsiteX3" fmla="*/ 2532185 w 2532185"/>
              <a:gd name="connsiteY3" fmla="*/ 11503 h 897768"/>
              <a:gd name="connsiteX0" fmla="*/ 0 w 2532185"/>
              <a:gd name="connsiteY0" fmla="*/ 897768 h 960905"/>
              <a:gd name="connsiteX1" fmla="*/ 1216231 w 2532185"/>
              <a:gd name="connsiteY1" fmla="*/ 908987 h 960905"/>
              <a:gd name="connsiteX2" fmla="*/ 1688124 w 2532185"/>
              <a:gd name="connsiteY2" fmla="*/ 95909 h 960905"/>
              <a:gd name="connsiteX3" fmla="*/ 2532185 w 2532185"/>
              <a:gd name="connsiteY3" fmla="*/ 11503 h 960905"/>
              <a:gd name="connsiteX0" fmla="*/ 0 w 2532185"/>
              <a:gd name="connsiteY0" fmla="*/ 897768 h 1010264"/>
              <a:gd name="connsiteX1" fmla="*/ 1216231 w 2532185"/>
              <a:gd name="connsiteY1" fmla="*/ 908987 h 1010264"/>
              <a:gd name="connsiteX2" fmla="*/ 1688124 w 2532185"/>
              <a:gd name="connsiteY2" fmla="*/ 95909 h 1010264"/>
              <a:gd name="connsiteX3" fmla="*/ 2532185 w 2532185"/>
              <a:gd name="connsiteY3" fmla="*/ 11503 h 1010264"/>
              <a:gd name="connsiteX0" fmla="*/ 0 w 2532185"/>
              <a:gd name="connsiteY0" fmla="*/ 889666 h 1002162"/>
              <a:gd name="connsiteX1" fmla="*/ 1216231 w 2532185"/>
              <a:gd name="connsiteY1" fmla="*/ 900885 h 1002162"/>
              <a:gd name="connsiteX2" fmla="*/ 1688124 w 2532185"/>
              <a:gd name="connsiteY2" fmla="*/ 87807 h 1002162"/>
              <a:gd name="connsiteX3" fmla="*/ 2532185 w 2532185"/>
              <a:gd name="connsiteY3" fmla="*/ 3401 h 1002162"/>
              <a:gd name="connsiteX0" fmla="*/ 0 w 2532185"/>
              <a:gd name="connsiteY0" fmla="*/ 941154 h 1012995"/>
              <a:gd name="connsiteX1" fmla="*/ 1216231 w 2532185"/>
              <a:gd name="connsiteY1" fmla="*/ 952373 h 1012995"/>
              <a:gd name="connsiteX2" fmla="*/ 1630158 w 2532185"/>
              <a:gd name="connsiteY2" fmla="*/ 20342 h 1012995"/>
              <a:gd name="connsiteX3" fmla="*/ 2532185 w 2532185"/>
              <a:gd name="connsiteY3" fmla="*/ 54889 h 1012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32185" h="1012995">
                <a:moveTo>
                  <a:pt x="0" y="941154"/>
                </a:moveTo>
                <a:cubicBezTo>
                  <a:pt x="414997" y="916535"/>
                  <a:pt x="944538" y="1105842"/>
                  <a:pt x="1216231" y="952373"/>
                </a:cubicBezTo>
                <a:cubicBezTo>
                  <a:pt x="1487924" y="798904"/>
                  <a:pt x="1393352" y="137573"/>
                  <a:pt x="1630158" y="20342"/>
                </a:cubicBezTo>
                <a:cubicBezTo>
                  <a:pt x="1991287" y="-35059"/>
                  <a:pt x="2228557" y="38476"/>
                  <a:pt x="2532185" y="54889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2" name="文字方塊 71">
            <a:extLst>
              <a:ext uri="{FF2B5EF4-FFF2-40B4-BE49-F238E27FC236}">
                <a16:creationId xmlns:a16="http://schemas.microsoft.com/office/drawing/2014/main" id="{48FEA29F-1E82-45A2-A0CB-43C84DC18716}"/>
              </a:ext>
            </a:extLst>
          </p:cNvPr>
          <p:cNvSpPr txBox="1"/>
          <p:nvPr/>
        </p:nvSpPr>
        <p:spPr>
          <a:xfrm>
            <a:off x="2025025" y="4981904"/>
            <a:ext cx="20412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</a:rPr>
              <a:t>They don’t move.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C1E70F5D-C397-43BC-9000-24C53966445F}"/>
              </a:ext>
            </a:extLst>
          </p:cNvPr>
          <p:cNvSpPr txBox="1"/>
          <p:nvPr/>
        </p:nvSpPr>
        <p:spPr>
          <a:xfrm>
            <a:off x="9725689" y="5813116"/>
            <a:ext cx="3989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0</a:t>
            </a:r>
            <a:endParaRPr lang="zh-TW" altLang="en-US" sz="2400" dirty="0"/>
          </a:p>
        </p:txBody>
      </p:sp>
      <p:cxnSp>
        <p:nvCxnSpPr>
          <p:cNvPr id="73" name="直線接點 72">
            <a:extLst>
              <a:ext uri="{FF2B5EF4-FFF2-40B4-BE49-F238E27FC236}">
                <a16:creationId xmlns:a16="http://schemas.microsoft.com/office/drawing/2014/main" id="{930D7A17-A150-4BA2-A96D-1B9E7E6E14A0}"/>
              </a:ext>
            </a:extLst>
          </p:cNvPr>
          <p:cNvCxnSpPr>
            <a:cxnSpLocks/>
          </p:cNvCxnSpPr>
          <p:nvPr/>
        </p:nvCxnSpPr>
        <p:spPr>
          <a:xfrm>
            <a:off x="6143073" y="5083405"/>
            <a:ext cx="3608951" cy="0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文字方塊 73">
            <a:extLst>
              <a:ext uri="{FF2B5EF4-FFF2-40B4-BE49-F238E27FC236}">
                <a16:creationId xmlns:a16="http://schemas.microsoft.com/office/drawing/2014/main" id="{EBF060CC-4370-40AE-A08F-F255CF98EC5E}"/>
              </a:ext>
            </a:extLst>
          </p:cNvPr>
          <p:cNvSpPr txBox="1"/>
          <p:nvPr/>
        </p:nvSpPr>
        <p:spPr>
          <a:xfrm>
            <a:off x="9716684" y="4848808"/>
            <a:ext cx="3989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1</a:t>
            </a:r>
            <a:endParaRPr lang="zh-TW" altLang="en-US" sz="2400" dirty="0"/>
          </a:p>
        </p:txBody>
      </p:sp>
      <p:sp>
        <p:nvSpPr>
          <p:cNvPr id="75" name="箭號: 向右 74">
            <a:extLst>
              <a:ext uri="{FF2B5EF4-FFF2-40B4-BE49-F238E27FC236}">
                <a16:creationId xmlns:a16="http://schemas.microsoft.com/office/drawing/2014/main" id="{5312D8FE-ED2A-4970-9941-92CE10122345}"/>
              </a:ext>
            </a:extLst>
          </p:cNvPr>
          <p:cNvSpPr/>
          <p:nvPr/>
        </p:nvSpPr>
        <p:spPr>
          <a:xfrm>
            <a:off x="6805583" y="5268314"/>
            <a:ext cx="611288" cy="551543"/>
          </a:xfrm>
          <a:prstGeom prst="rightArrow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76" name="群組 75">
            <a:extLst>
              <a:ext uri="{FF2B5EF4-FFF2-40B4-BE49-F238E27FC236}">
                <a16:creationId xmlns:a16="http://schemas.microsoft.com/office/drawing/2014/main" id="{4903437A-C9F6-4923-B8A4-4A7C64F4803D}"/>
              </a:ext>
            </a:extLst>
          </p:cNvPr>
          <p:cNvGrpSpPr/>
          <p:nvPr/>
        </p:nvGrpSpPr>
        <p:grpSpPr>
          <a:xfrm>
            <a:off x="8525660" y="182158"/>
            <a:ext cx="2523339" cy="1195981"/>
            <a:chOff x="935012" y="2092901"/>
            <a:chExt cx="1993712" cy="1195981"/>
          </a:xfrm>
        </p:grpSpPr>
        <p:grpSp>
          <p:nvGrpSpPr>
            <p:cNvPr id="77" name="群組 76">
              <a:extLst>
                <a:ext uri="{FF2B5EF4-FFF2-40B4-BE49-F238E27FC236}">
                  <a16:creationId xmlns:a16="http://schemas.microsoft.com/office/drawing/2014/main" id="{8401B12F-B9A9-4767-927B-57A77D72E930}"/>
                </a:ext>
              </a:extLst>
            </p:cNvPr>
            <p:cNvGrpSpPr/>
            <p:nvPr/>
          </p:nvGrpSpPr>
          <p:grpSpPr>
            <a:xfrm>
              <a:off x="1110851" y="2134433"/>
              <a:ext cx="1817873" cy="1154449"/>
              <a:chOff x="711939" y="2110962"/>
              <a:chExt cx="1817873" cy="1154449"/>
            </a:xfrm>
          </p:grpSpPr>
          <p:sp>
            <p:nvSpPr>
              <p:cNvPr id="79" name="橢圓 78">
                <a:extLst>
                  <a:ext uri="{FF2B5EF4-FFF2-40B4-BE49-F238E27FC236}">
                    <a16:creationId xmlns:a16="http://schemas.microsoft.com/office/drawing/2014/main" id="{327F277B-C222-4CB2-B220-FB48183E3787}"/>
                  </a:ext>
                </a:extLst>
              </p:cNvPr>
              <p:cNvSpPr/>
              <p:nvPr/>
            </p:nvSpPr>
            <p:spPr>
              <a:xfrm flipV="1">
                <a:off x="714412" y="2213381"/>
                <a:ext cx="241954" cy="241954"/>
              </a:xfrm>
              <a:prstGeom prst="ellipse">
                <a:avLst/>
              </a:prstGeom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0" name="橢圓 79">
                <a:extLst>
                  <a:ext uri="{FF2B5EF4-FFF2-40B4-BE49-F238E27FC236}">
                    <a16:creationId xmlns:a16="http://schemas.microsoft.com/office/drawing/2014/main" id="{62D284A8-5B16-47E2-9D3E-561628F0AC24}"/>
                  </a:ext>
                </a:extLst>
              </p:cNvPr>
              <p:cNvSpPr/>
              <p:nvPr/>
            </p:nvSpPr>
            <p:spPr>
              <a:xfrm flipV="1">
                <a:off x="711939" y="2572160"/>
                <a:ext cx="241954" cy="241954"/>
              </a:xfrm>
              <a:prstGeom prst="ellipse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1" name="文字方塊 80">
                <a:extLst>
                  <a:ext uri="{FF2B5EF4-FFF2-40B4-BE49-F238E27FC236}">
                    <a16:creationId xmlns:a16="http://schemas.microsoft.com/office/drawing/2014/main" id="{406E9CC8-3144-4087-8F33-66867E3B5257}"/>
                  </a:ext>
                </a:extLst>
              </p:cNvPr>
              <p:cNvSpPr txBox="1"/>
              <p:nvPr/>
            </p:nvSpPr>
            <p:spPr>
              <a:xfrm>
                <a:off x="1013505" y="2110962"/>
                <a:ext cx="132474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400" dirty="0"/>
                  <a:t>real</a:t>
                </a:r>
                <a:endParaRPr lang="zh-TW" altLang="en-US" sz="2400" dirty="0"/>
              </a:p>
            </p:txBody>
          </p:sp>
          <p:sp>
            <p:nvSpPr>
              <p:cNvPr id="82" name="文字方塊 81">
                <a:extLst>
                  <a:ext uri="{FF2B5EF4-FFF2-40B4-BE49-F238E27FC236}">
                    <a16:creationId xmlns:a16="http://schemas.microsoft.com/office/drawing/2014/main" id="{56BCF453-33D5-4B59-AB28-6F0810DA18AB}"/>
                  </a:ext>
                </a:extLst>
              </p:cNvPr>
              <p:cNvSpPr txBox="1"/>
              <p:nvPr/>
            </p:nvSpPr>
            <p:spPr>
              <a:xfrm>
                <a:off x="989843" y="2434414"/>
                <a:ext cx="153996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400" dirty="0"/>
                  <a:t>generated</a:t>
                </a:r>
                <a:endParaRPr lang="zh-TW" altLang="en-US" sz="2400" dirty="0"/>
              </a:p>
            </p:txBody>
          </p:sp>
        </p:grpSp>
        <p:sp>
          <p:nvSpPr>
            <p:cNvPr id="78" name="矩形 77">
              <a:extLst>
                <a:ext uri="{FF2B5EF4-FFF2-40B4-BE49-F238E27FC236}">
                  <a16:creationId xmlns:a16="http://schemas.microsoft.com/office/drawing/2014/main" id="{01293F1E-85F6-47C2-A8DB-3CE839A64756}"/>
                </a:ext>
              </a:extLst>
            </p:cNvPr>
            <p:cNvSpPr/>
            <p:nvPr/>
          </p:nvSpPr>
          <p:spPr>
            <a:xfrm>
              <a:off x="935012" y="2092901"/>
              <a:ext cx="1985196" cy="879657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213555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74" grpId="0"/>
      <p:bldP spid="7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B69503-9377-48A8-B426-0BA0C93B9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f-GAN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8465107C-B517-4AED-A20F-11E6C529B533}"/>
                  </a:ext>
                </a:extLst>
              </p:cNvPr>
              <p:cNvSpPr>
                <a:spLocks noGrp="1"/>
              </p:cNvSpPr>
              <p:nvPr>
                <p:ph sz="quarter" idx="1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f-divergences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zh-CN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||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8465107C-B517-4AED-A20F-11E6C529B53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blipFill>
                <a:blip r:embed="rId2"/>
                <a:stretch>
                  <a:fillRect l="-778" t="-148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图片 5">
            <a:extLst>
              <a:ext uri="{FF2B5EF4-FFF2-40B4-BE49-F238E27FC236}">
                <a16:creationId xmlns:a16="http://schemas.microsoft.com/office/drawing/2014/main" id="{C9B91076-6574-4CFB-98AC-F085D8F99D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514600"/>
            <a:ext cx="9752546" cy="2686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6281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B69503-9377-48A8-B426-0BA0C93B9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f-GAN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465107C-B517-4AED-A20F-11E6C529B533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zh-CN" altLang="en-US" dirty="0"/>
              <a:t>目标函数</a:t>
            </a:r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f-divergences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5783D54-9FC1-4A1E-AEE1-3CA6AC68E3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2057400"/>
            <a:ext cx="5955588" cy="59327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9A925E2-8423-4C72-BCAF-627B03CFC8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3815395"/>
            <a:ext cx="7821590" cy="1823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124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647926-16E0-41BA-933C-EA378C8C966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/>
              <a:t>Wasserstein GAN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837876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Wasserstein</a:t>
            </a:r>
            <a:r>
              <a:rPr lang="zh-CN" altLang="en-US" dirty="0"/>
              <a:t>距离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内容占位符 3">
                <a:extLst>
                  <a:ext uri="{FF2B5EF4-FFF2-40B4-BE49-F238E27FC236}">
                    <a16:creationId xmlns:a16="http://schemas.microsoft.com/office/drawing/2014/main" id="{D46D11FE-6F66-4712-B25A-769EFDE6EC48}"/>
                  </a:ext>
                </a:extLst>
              </p:cNvPr>
              <p:cNvSpPr>
                <a:spLocks noGrp="1"/>
              </p:cNvSpPr>
              <p:nvPr>
                <p:ph sz="quarter" idx="1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Wasserstein</a:t>
                </a:r>
                <a:r>
                  <a:rPr lang="zh-CN" altLang="en-US" dirty="0"/>
                  <a:t>距离用于衡量两个分布之间的距离。</a:t>
                </a:r>
                <a:endParaRPr lang="en-US" altLang="zh-CN" dirty="0"/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pPr lvl="1"/>
                <a:r>
                  <a:rPr lang="zh-CN" altLang="en-US" dirty="0"/>
                  <a:t>其中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i="0" dirty="0" smtClean="0">
                        <a:latin typeface="Cambria Math" panose="02040503050406030204" pitchFamily="18" charset="0"/>
                      </a:rPr>
                      <m:t>Γ</m:t>
                    </m:r>
                    <m:r>
                      <a:rPr lang="en-US" altLang="zh-CN" i="1" dirty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CN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 dirty="0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altLang="zh-CN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i="1" dirty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 dirty="0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altLang="zh-CN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CN" altLang="en-US" dirty="0"/>
                  <a:t>是边际分布为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i="1" dirty="0">
                        <a:latin typeface="Cambria Math" panose="02040503050406030204" pitchFamily="18" charset="0"/>
                      </a:rPr>
                      <m:t> ,</m:t>
                    </m:r>
                    <m:sSub>
                      <m:sSubPr>
                        <m:ctrlPr>
                          <a:rPr lang="en-US" altLang="zh-CN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zh-CN" altLang="en-US" dirty="0"/>
                  <a:t>的所有可能的联合分布集合，</a:t>
                </a:r>
                <a:r>
                  <a:rPr lang="en-US" altLang="zh-CN" dirty="0"/>
                  <a:t>d(</a:t>
                </a:r>
                <a:r>
                  <a:rPr lang="en-US" altLang="zh-CN" dirty="0" err="1"/>
                  <a:t>x,y</a:t>
                </a:r>
                <a:r>
                  <a:rPr lang="en-US" altLang="zh-CN" dirty="0"/>
                  <a:t>)</a:t>
                </a:r>
                <a:r>
                  <a:rPr lang="zh-CN" altLang="en-US" dirty="0"/>
                  <a:t>为</a:t>
                </a:r>
                <a:r>
                  <a:rPr lang="en-US" altLang="zh-CN" dirty="0"/>
                  <a:t>x</a:t>
                </a:r>
                <a:r>
                  <a:rPr lang="zh-CN" altLang="en-US" dirty="0"/>
                  <a:t>和</a:t>
                </a:r>
                <a:r>
                  <a:rPr lang="en-US" altLang="zh-CN" dirty="0"/>
                  <a:t>y</a:t>
                </a:r>
                <a:r>
                  <a:rPr lang="zh-CN" altLang="en-US" dirty="0"/>
                  <a:t>的距离，比如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 dirty="0" smtClean="0">
                            <a:latin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en-US" altLang="zh-CN" i="1" dirty="0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altLang="zh-CN" dirty="0"/>
                  <a:t> </a:t>
                </a:r>
                <a:r>
                  <a:rPr lang="zh-CN" altLang="en-US" dirty="0"/>
                  <a:t>距离等。</a:t>
                </a:r>
                <a:endParaRPr lang="en-US" altLang="zh-CN" dirty="0"/>
              </a:p>
              <a:p>
                <a:r>
                  <a:rPr lang="en-US" altLang="zh-CN" dirty="0"/>
                  <a:t>Wasserstein</a:t>
                </a:r>
                <a:r>
                  <a:rPr lang="zh-CN" altLang="en-US" dirty="0"/>
                  <a:t>距离相比</a:t>
                </a:r>
                <a:r>
                  <a:rPr lang="en-US" altLang="zh-CN" dirty="0"/>
                  <a:t>KL</a:t>
                </a:r>
                <a:r>
                  <a:rPr lang="zh-CN" altLang="en-US" dirty="0"/>
                  <a:t>散度和</a:t>
                </a:r>
                <a:r>
                  <a:rPr lang="en-US" altLang="zh-CN" dirty="0"/>
                  <a:t>JS</a:t>
                </a:r>
                <a:r>
                  <a:rPr lang="zh-CN" altLang="en-US" dirty="0"/>
                  <a:t>散度的优势在于：即使两个分布没有重叠或者重叠非常少，</a:t>
                </a:r>
                <a:r>
                  <a:rPr lang="en-US" altLang="zh-CN" dirty="0"/>
                  <a:t>Wasserstein</a:t>
                </a:r>
                <a:r>
                  <a:rPr lang="zh-CN" altLang="en-US" dirty="0"/>
                  <a:t>距离仍然能反映两个分布的远近。</a:t>
                </a:r>
                <a:endParaRPr lang="en-US" altLang="zh-CN" dirty="0"/>
              </a:p>
            </p:txBody>
          </p:sp>
        </mc:Choice>
        <mc:Fallback xmlns="">
          <p:sp>
            <p:nvSpPr>
              <p:cNvPr id="4" name="内容占位符 3">
                <a:extLst>
                  <a:ext uri="{FF2B5EF4-FFF2-40B4-BE49-F238E27FC236}">
                    <a16:creationId xmlns:a16="http://schemas.microsoft.com/office/drawing/2014/main" id="{D46D11FE-6F66-4712-B25A-769EFDE6EC4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blipFill>
                <a:blip r:embed="rId2"/>
                <a:stretch>
                  <a:fillRect l="-778" t="-1728" r="-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6">
            <a:extLst>
              <a:ext uri="{FF2B5EF4-FFF2-40B4-BE49-F238E27FC236}">
                <a16:creationId xmlns:a16="http://schemas.microsoft.com/office/drawing/2014/main" id="{B0A547CA-E868-43DC-A46F-5F0DE3204D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99" y="1905000"/>
            <a:ext cx="6820249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4830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A72F90-C408-4E67-976E-20EEE8DAC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Wasserstein</a:t>
            </a:r>
            <a:r>
              <a:rPr lang="zh-CN" altLang="en-US" dirty="0"/>
              <a:t>距离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5B19CF37-40F6-4C13-A655-F4DC7D3951E2}"/>
                  </a:ext>
                </a:extLst>
              </p:cNvPr>
              <p:cNvSpPr>
                <a:spLocks noGrp="1"/>
              </p:cNvSpPr>
              <p:nvPr>
                <p:ph sz="quarter" idx="1"/>
              </p:nvPr>
            </p:nvSpPr>
            <p:spPr/>
            <p:txBody>
              <a:bodyPr/>
              <a:lstStyle/>
              <a:p>
                <a:r>
                  <a:rPr lang="zh-CN" altLang="en-US" dirty="0"/>
                  <a:t>如果将两个分布看作是两个土堆，联合分布</a:t>
                </a:r>
                <a:r>
                  <a:rPr lang="en-US" altLang="zh-CN" dirty="0"/>
                  <a:t>γ(</a:t>
                </a:r>
                <a:r>
                  <a:rPr lang="en-US" altLang="zh-CN" dirty="0" err="1"/>
                  <a:t>x,y</a:t>
                </a:r>
                <a:r>
                  <a:rPr lang="en-US" altLang="zh-CN" dirty="0"/>
                  <a:t>)</a:t>
                </a:r>
                <a:r>
                  <a:rPr lang="zh-CN" altLang="en-US" dirty="0"/>
                  <a:t>看作是从土堆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zh-CN" altLang="en-US" dirty="0"/>
                  <a:t>的位置</a:t>
                </a:r>
                <a:r>
                  <a:rPr lang="en-US" altLang="zh-CN" dirty="0"/>
                  <a:t>x</a:t>
                </a:r>
                <a:r>
                  <a:rPr lang="zh-CN" altLang="en-US" dirty="0"/>
                  <a:t>到土堆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zh-CN" altLang="en-US" dirty="0"/>
                  <a:t>的位置</a:t>
                </a:r>
                <a:r>
                  <a:rPr lang="en-US" altLang="zh-CN" dirty="0"/>
                  <a:t>y</a:t>
                </a:r>
                <a:r>
                  <a:rPr lang="zh-CN" altLang="en-US" dirty="0"/>
                  <a:t>的搬运土的数量。</a:t>
                </a:r>
                <a:r>
                  <a:rPr lang="en-US" altLang="zh-CN" dirty="0"/>
                  <a:t>Wasserstein</a:t>
                </a:r>
                <a:r>
                  <a:rPr lang="zh-CN" altLang="en-US" dirty="0"/>
                  <a:t>距离可以理解为搬运土堆的最小工作量，也称为推土机距离（</a:t>
                </a:r>
                <a:r>
                  <a:rPr lang="en-US" altLang="zh-CN" dirty="0"/>
                  <a:t>Earth-Mover’s Distance</a:t>
                </a:r>
                <a:r>
                  <a:rPr lang="zh-CN" altLang="en-US" dirty="0"/>
                  <a:t>，</a:t>
                </a:r>
                <a:r>
                  <a:rPr lang="en-US" altLang="zh-CN" dirty="0"/>
                  <a:t>EMD</a:t>
                </a:r>
                <a:r>
                  <a:rPr lang="zh-CN" altLang="en-US" dirty="0"/>
                  <a:t>）。</a:t>
                </a:r>
              </a:p>
              <a:p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5B19CF37-40F6-4C13-A655-F4DC7D3951E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blipFill>
                <a:blip r:embed="rId2"/>
                <a:stretch>
                  <a:fillRect l="-778" t="-172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AD30E5F9-3748-4822-A3A4-886F17843A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3913369"/>
            <a:ext cx="6787420" cy="1725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46174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Kantorovich-</a:t>
            </a:r>
            <a:br>
              <a:rPr lang="en-US" altLang="zh-CN" dirty="0"/>
            </a:br>
            <a:r>
              <a:rPr lang="en-US" altLang="zh-CN" dirty="0"/>
              <a:t>Rubinstein </a:t>
            </a:r>
            <a:r>
              <a:rPr lang="zh-CN" altLang="en-US" dirty="0"/>
              <a:t>对偶定理</a:t>
            </a:r>
          </a:p>
        </p:txBody>
      </p:sp>
      <p:pic>
        <p:nvPicPr>
          <p:cNvPr id="6" name="图片 5" descr="屏幕剪辑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524000"/>
            <a:ext cx="7469684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30676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E8B3D7-B75C-4826-B30F-58524B785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Lipschitz</a:t>
            </a:r>
            <a:r>
              <a:rPr lang="zh-CN" altLang="en-US" dirty="0"/>
              <a:t>连续函数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BD1495B-5CB9-4168-9127-E05C2404EA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600200"/>
            <a:ext cx="731235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806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E68981E0-4D1E-4ABD-BD75-6AFA7F7BE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生成模型：可以生成数据的模型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1DAD39-2CCB-43A4-AC41-FAD83FA802E8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zh-CN" altLang="en-US" dirty="0"/>
              <a:t>生成模型包含两个步骤：</a:t>
            </a:r>
            <a:endParaRPr lang="en-US" altLang="zh-CN" dirty="0"/>
          </a:p>
          <a:p>
            <a:pPr lvl="1"/>
            <a:r>
              <a:rPr lang="zh-CN" altLang="en-US" dirty="0"/>
              <a:t>密度估计</a:t>
            </a:r>
            <a:endParaRPr lang="en-US" altLang="zh-CN" dirty="0"/>
          </a:p>
          <a:p>
            <a:pPr lvl="1"/>
            <a:r>
              <a:rPr lang="zh-CN" altLang="en-US" dirty="0"/>
              <a:t>采样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212A402-0419-49BB-80EE-3EEFF4F13C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558" y="3048000"/>
            <a:ext cx="6860274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44486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Wasserstein GAN</a:t>
            </a:r>
            <a:endParaRPr lang="zh-CN" altLang="en-US" dirty="0"/>
          </a:p>
        </p:txBody>
      </p:sp>
      <p:pic>
        <p:nvPicPr>
          <p:cNvPr id="4" name="内容占位符 3" descr="屏幕剪辑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1" y="1447801"/>
            <a:ext cx="7897591" cy="4718197"/>
          </a:xfrm>
        </p:spPr>
      </p:pic>
    </p:spTree>
    <p:extLst>
      <p:ext uri="{BB962C8B-B14F-4D97-AF65-F5344CB8AC3E}">
        <p14:creationId xmlns:p14="http://schemas.microsoft.com/office/powerpoint/2010/main" val="88116256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梯度问题</a:t>
            </a:r>
          </a:p>
        </p:txBody>
      </p:sp>
      <p:pic>
        <p:nvPicPr>
          <p:cNvPr id="4" name="内容占位符 3" descr="屏幕剪辑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118570"/>
            <a:ext cx="7010400" cy="5330305"/>
          </a:xfrm>
        </p:spPr>
      </p:pic>
    </p:spTree>
    <p:extLst>
      <p:ext uri="{BB962C8B-B14F-4D97-AF65-F5344CB8AC3E}">
        <p14:creationId xmlns:p14="http://schemas.microsoft.com/office/powerpoint/2010/main" val="346181067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屏幕剪辑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737" y="1219200"/>
            <a:ext cx="8895214" cy="1232036"/>
          </a:xfrm>
          <a:prstGeom prst="rect">
            <a:avLst/>
          </a:prstGeom>
        </p:spPr>
      </p:pic>
      <p:pic>
        <p:nvPicPr>
          <p:cNvPr id="3" name="图片 2" descr="屏幕剪辑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419601"/>
            <a:ext cx="8878278" cy="1295543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620001" y="2437276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DCGAN</a:t>
            </a:r>
            <a:endParaRPr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2971801" y="2485555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WGAN</a:t>
            </a:r>
            <a:endParaRPr lang="zh-CN" altLang="en-US" dirty="0"/>
          </a:p>
        </p:txBody>
      </p:sp>
      <p:cxnSp>
        <p:nvCxnSpPr>
          <p:cNvPr id="7" name="直接箭头连接符 6"/>
          <p:cNvCxnSpPr/>
          <p:nvPr/>
        </p:nvCxnSpPr>
        <p:spPr>
          <a:xfrm>
            <a:off x="5867400" y="2854888"/>
            <a:ext cx="0" cy="14123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/>
          <p:cNvSpPr/>
          <p:nvPr/>
        </p:nvSpPr>
        <p:spPr>
          <a:xfrm>
            <a:off x="6096000" y="3237878"/>
            <a:ext cx="43062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batch normalization </a:t>
            </a:r>
          </a:p>
          <a:p>
            <a:r>
              <a:rPr lang="en-US" altLang="zh-CN" dirty="0"/>
              <a:t>constant number of filters at every layer</a:t>
            </a:r>
            <a:endParaRPr lang="zh-CN" altLang="en-US" dirty="0"/>
          </a:p>
        </p:txBody>
      </p:sp>
      <p:cxnSp>
        <p:nvCxnSpPr>
          <p:cNvPr id="10" name="直接连接符 9"/>
          <p:cNvCxnSpPr/>
          <p:nvPr/>
        </p:nvCxnSpPr>
        <p:spPr>
          <a:xfrm flipH="1">
            <a:off x="7086600" y="2971800"/>
            <a:ext cx="2209800" cy="129540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7162800" y="2971800"/>
            <a:ext cx="1752600" cy="129540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656011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957476" y="190136"/>
            <a:ext cx="1696279" cy="490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DCGAN</a:t>
            </a:r>
            <a:endParaRPr lang="zh-TW" altLang="en-US" sz="2400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4315" y="1167753"/>
            <a:ext cx="8791575" cy="1543050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1764907" y="759139"/>
            <a:ext cx="3777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G: CNN, D: CNN</a:t>
            </a:r>
            <a:endParaRPr lang="zh-TW" altLang="en-US" sz="2400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1764907" y="2714681"/>
            <a:ext cx="8850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G: CNN (no normalization), D: CNN (no normalization)</a:t>
            </a:r>
            <a:endParaRPr lang="zh-TW" altLang="en-US" sz="2400" dirty="0"/>
          </a:p>
        </p:txBody>
      </p:sp>
      <p:sp>
        <p:nvSpPr>
          <p:cNvPr id="12" name="矩形 11"/>
          <p:cNvSpPr/>
          <p:nvPr/>
        </p:nvSpPr>
        <p:spPr>
          <a:xfrm>
            <a:off x="4168784" y="209186"/>
            <a:ext cx="1696279" cy="4793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LSGAN</a:t>
            </a:r>
            <a:endParaRPr lang="zh-TW" altLang="en-US" sz="2400" dirty="0"/>
          </a:p>
        </p:txBody>
      </p:sp>
      <p:sp>
        <p:nvSpPr>
          <p:cNvPr id="13" name="矩形 12"/>
          <p:cNvSpPr/>
          <p:nvPr/>
        </p:nvSpPr>
        <p:spPr>
          <a:xfrm>
            <a:off x="6380092" y="209187"/>
            <a:ext cx="1696279" cy="6594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Original</a:t>
            </a:r>
          </a:p>
          <a:p>
            <a:pPr algn="ctr"/>
            <a:r>
              <a:rPr lang="en-US" altLang="zh-TW" sz="2400" dirty="0"/>
              <a:t>WGAN</a:t>
            </a:r>
            <a:endParaRPr lang="zh-TW" altLang="en-US" sz="2400" dirty="0"/>
          </a:p>
        </p:txBody>
      </p:sp>
      <p:sp>
        <p:nvSpPr>
          <p:cNvPr id="14" name="矩形 13"/>
          <p:cNvSpPr/>
          <p:nvPr/>
        </p:nvSpPr>
        <p:spPr>
          <a:xfrm>
            <a:off x="8591400" y="209186"/>
            <a:ext cx="1696279" cy="6594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Improved</a:t>
            </a:r>
          </a:p>
          <a:p>
            <a:pPr algn="ctr"/>
            <a:r>
              <a:rPr lang="en-US" altLang="zh-TW" sz="2400" dirty="0"/>
              <a:t>WGAN</a:t>
            </a:r>
            <a:endParaRPr lang="zh-TW" altLang="en-US" sz="2400" dirty="0"/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2084" y="3105008"/>
            <a:ext cx="8791200" cy="1613164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0400" y="5162418"/>
            <a:ext cx="8791200" cy="1497521"/>
          </a:xfrm>
          <a:prstGeom prst="rect">
            <a:avLst/>
          </a:prstGeom>
        </p:spPr>
      </p:pic>
      <p:sp>
        <p:nvSpPr>
          <p:cNvPr id="18" name="文字方塊 17"/>
          <p:cNvSpPr txBox="1"/>
          <p:nvPr/>
        </p:nvSpPr>
        <p:spPr>
          <a:xfrm>
            <a:off x="1745056" y="4749348"/>
            <a:ext cx="8850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G: CNN (tanh), D: CNN(tanh)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33948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957476" y="190136"/>
            <a:ext cx="1696279" cy="490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DCGAN</a:t>
            </a:r>
            <a:endParaRPr lang="zh-TW" altLang="en-US" sz="2400" dirty="0"/>
          </a:p>
        </p:txBody>
      </p:sp>
      <p:sp>
        <p:nvSpPr>
          <p:cNvPr id="12" name="矩形 11"/>
          <p:cNvSpPr/>
          <p:nvPr/>
        </p:nvSpPr>
        <p:spPr>
          <a:xfrm>
            <a:off x="4168784" y="209186"/>
            <a:ext cx="1696279" cy="4793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LSGAN</a:t>
            </a:r>
            <a:endParaRPr lang="zh-TW" altLang="en-US" sz="2400" dirty="0"/>
          </a:p>
        </p:txBody>
      </p:sp>
      <p:sp>
        <p:nvSpPr>
          <p:cNvPr id="13" name="矩形 12"/>
          <p:cNvSpPr/>
          <p:nvPr/>
        </p:nvSpPr>
        <p:spPr>
          <a:xfrm>
            <a:off x="6380092" y="209187"/>
            <a:ext cx="1696279" cy="6594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Original</a:t>
            </a:r>
          </a:p>
          <a:p>
            <a:pPr algn="ctr"/>
            <a:r>
              <a:rPr lang="en-US" altLang="zh-TW" sz="2400" dirty="0"/>
              <a:t>WGAN</a:t>
            </a:r>
            <a:endParaRPr lang="zh-TW" altLang="en-US" sz="2400" dirty="0"/>
          </a:p>
        </p:txBody>
      </p:sp>
      <p:sp>
        <p:nvSpPr>
          <p:cNvPr id="14" name="矩形 13"/>
          <p:cNvSpPr/>
          <p:nvPr/>
        </p:nvSpPr>
        <p:spPr>
          <a:xfrm>
            <a:off x="8591400" y="209186"/>
            <a:ext cx="1696279" cy="6594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Improved</a:t>
            </a:r>
          </a:p>
          <a:p>
            <a:pPr algn="ctr"/>
            <a:r>
              <a:rPr lang="en-US" altLang="zh-TW" sz="2400" dirty="0"/>
              <a:t>WGAN</a:t>
            </a:r>
            <a:endParaRPr lang="zh-TW" altLang="en-US" sz="2400" dirty="0"/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6214" y="1162311"/>
            <a:ext cx="8667750" cy="1552575"/>
          </a:xfrm>
          <a:prstGeom prst="rect">
            <a:avLst/>
          </a:prstGeom>
        </p:spPr>
      </p:pic>
      <p:sp>
        <p:nvSpPr>
          <p:cNvPr id="16" name="文字方塊 15"/>
          <p:cNvSpPr txBox="1"/>
          <p:nvPr/>
        </p:nvSpPr>
        <p:spPr>
          <a:xfrm>
            <a:off x="1717398" y="745721"/>
            <a:ext cx="56168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G: MLP, D: CNN</a:t>
            </a:r>
            <a:endParaRPr lang="zh-TW" altLang="en-US" sz="2400" dirty="0"/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7398" y="3175412"/>
            <a:ext cx="8667750" cy="1552575"/>
          </a:xfrm>
          <a:prstGeom prst="rect">
            <a:avLst/>
          </a:prstGeom>
        </p:spPr>
      </p:pic>
      <p:sp>
        <p:nvSpPr>
          <p:cNvPr id="18" name="文字方塊 17"/>
          <p:cNvSpPr txBox="1"/>
          <p:nvPr/>
        </p:nvSpPr>
        <p:spPr>
          <a:xfrm>
            <a:off x="1707990" y="2759528"/>
            <a:ext cx="56168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G: CNN (bad structure), D: CNN</a:t>
            </a:r>
            <a:endParaRPr lang="zh-TW" altLang="en-US" sz="2400" dirty="0"/>
          </a:p>
        </p:txBody>
      </p:sp>
      <p:pic>
        <p:nvPicPr>
          <p:cNvPr id="19" name="圖片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0580" y="5188513"/>
            <a:ext cx="8703385" cy="1536523"/>
          </a:xfrm>
          <a:prstGeom prst="rect">
            <a:avLst/>
          </a:prstGeom>
        </p:spPr>
      </p:pic>
      <p:sp>
        <p:nvSpPr>
          <p:cNvPr id="20" name="文字方塊 19"/>
          <p:cNvSpPr txBox="1"/>
          <p:nvPr/>
        </p:nvSpPr>
        <p:spPr>
          <a:xfrm>
            <a:off x="1661572" y="4773335"/>
            <a:ext cx="56168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G: 101 layer, D: 101 layer 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635928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4FDE644-7034-4617-A312-53028FBDFBE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/>
              <a:t>GAN</a:t>
            </a:r>
            <a:r>
              <a:rPr lang="zh-CN" altLang="en-US" dirty="0"/>
              <a:t>的扩展</a:t>
            </a:r>
          </a:p>
        </p:txBody>
      </p:sp>
    </p:spTree>
    <p:extLst>
      <p:ext uri="{BB962C8B-B14F-4D97-AF65-F5344CB8AC3E}">
        <p14:creationId xmlns:p14="http://schemas.microsoft.com/office/powerpoint/2010/main" val="58718257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39682CB-51E5-4203-BFD7-4A2EC786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条件生成</a:t>
            </a:r>
            <a:endParaRPr lang="zh-TW" altLang="en-US" dirty="0"/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E082B52-FB91-4F89-8AF5-E4D910B92EF9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zh-CN" altLang="en-US" dirty="0"/>
              <a:t>根据条件针对性的生成数据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5F292864-0285-48E0-88BE-12419EE7961D}"/>
              </a:ext>
            </a:extLst>
          </p:cNvPr>
          <p:cNvSpPr/>
          <p:nvPr/>
        </p:nvSpPr>
        <p:spPr>
          <a:xfrm>
            <a:off x="5277041" y="4837725"/>
            <a:ext cx="1517650" cy="109145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dirty="0"/>
              <a:t>生成网络</a:t>
            </a:r>
            <a:endParaRPr lang="en-US" altLang="zh-TW" sz="2400" dirty="0"/>
          </a:p>
        </p:txBody>
      </p:sp>
      <p:cxnSp>
        <p:nvCxnSpPr>
          <p:cNvPr id="21" name="直線單箭頭接點 20">
            <a:extLst>
              <a:ext uri="{FF2B5EF4-FFF2-40B4-BE49-F238E27FC236}">
                <a16:creationId xmlns:a16="http://schemas.microsoft.com/office/drawing/2014/main" id="{2F154480-A360-4391-BD9B-3BCA4F9A5C84}"/>
              </a:ext>
            </a:extLst>
          </p:cNvPr>
          <p:cNvCxnSpPr/>
          <p:nvPr/>
        </p:nvCxnSpPr>
        <p:spPr>
          <a:xfrm>
            <a:off x="6822827" y="5382901"/>
            <a:ext cx="577552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F195D6EE-421C-42B7-B1C6-8884912B127C}"/>
              </a:ext>
            </a:extLst>
          </p:cNvPr>
          <p:cNvCxnSpPr/>
          <p:nvPr/>
        </p:nvCxnSpPr>
        <p:spPr>
          <a:xfrm>
            <a:off x="4673985" y="5378587"/>
            <a:ext cx="577552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752812ED-61D6-4E9E-B205-18424F4CB132}"/>
              </a:ext>
            </a:extLst>
          </p:cNvPr>
          <p:cNvSpPr txBox="1"/>
          <p:nvPr/>
        </p:nvSpPr>
        <p:spPr>
          <a:xfrm>
            <a:off x="304800" y="4624036"/>
            <a:ext cx="4518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“Girl with red hair and red eyes”</a:t>
            </a:r>
            <a:endParaRPr lang="zh-TW" altLang="en-US" sz="2400" dirty="0"/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E8D94ADB-BE2C-4DA3-A6E5-332FF44D0E59}"/>
              </a:ext>
            </a:extLst>
          </p:cNvPr>
          <p:cNvSpPr txBox="1"/>
          <p:nvPr/>
        </p:nvSpPr>
        <p:spPr>
          <a:xfrm>
            <a:off x="387784" y="5488138"/>
            <a:ext cx="4435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“Girl with yellow ribbon”</a:t>
            </a:r>
            <a:endParaRPr lang="zh-TW" altLang="en-US" sz="2400" dirty="0"/>
          </a:p>
        </p:txBody>
      </p:sp>
      <p:pic>
        <p:nvPicPr>
          <p:cNvPr id="25" name="圖片 24">
            <a:extLst>
              <a:ext uri="{FF2B5EF4-FFF2-40B4-BE49-F238E27FC236}">
                <a16:creationId xmlns:a16="http://schemas.microsoft.com/office/drawing/2014/main" id="{704CDD2C-B91B-466E-8FEF-FE53ED1C35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7072" y="4758803"/>
            <a:ext cx="1224812" cy="1170376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D0FEAE69-9C9B-4670-B65D-A86261C7FB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4705" y="4758804"/>
            <a:ext cx="1408175" cy="1173479"/>
          </a:xfrm>
          <a:prstGeom prst="rect">
            <a:avLst/>
          </a:prstGeom>
        </p:spPr>
      </p:pic>
      <p:grpSp>
        <p:nvGrpSpPr>
          <p:cNvPr id="3" name="群組 2">
            <a:extLst>
              <a:ext uri="{FF2B5EF4-FFF2-40B4-BE49-F238E27FC236}">
                <a16:creationId xmlns:a16="http://schemas.microsoft.com/office/drawing/2014/main" id="{6599A2A8-285C-4CF6-9129-0518722A91D5}"/>
              </a:ext>
            </a:extLst>
          </p:cNvPr>
          <p:cNvGrpSpPr/>
          <p:nvPr/>
        </p:nvGrpSpPr>
        <p:grpSpPr>
          <a:xfrm>
            <a:off x="2054582" y="2378572"/>
            <a:ext cx="8082837" cy="1422815"/>
            <a:chOff x="602913" y="2586450"/>
            <a:chExt cx="8082837" cy="1422815"/>
          </a:xfrm>
        </p:grpSpPr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F57DA935-5EAF-4CF0-962A-F1A5A4188EE6}"/>
                </a:ext>
              </a:extLst>
            </p:cNvPr>
            <p:cNvSpPr/>
            <p:nvPr/>
          </p:nvSpPr>
          <p:spPr>
            <a:xfrm>
              <a:off x="3813175" y="2586450"/>
              <a:ext cx="1517650" cy="1091455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dirty="0"/>
                <a:t>生成网络</a:t>
              </a:r>
              <a:endParaRPr lang="en-US" altLang="zh-TW" sz="2400" dirty="0"/>
            </a:p>
          </p:txBody>
        </p:sp>
        <p:cxnSp>
          <p:nvCxnSpPr>
            <p:cNvPr id="28" name="直線單箭頭接點 27">
              <a:extLst>
                <a:ext uri="{FF2B5EF4-FFF2-40B4-BE49-F238E27FC236}">
                  <a16:creationId xmlns:a16="http://schemas.microsoft.com/office/drawing/2014/main" id="{1AEB12E0-5EC6-466B-984D-87984055610A}"/>
                </a:ext>
              </a:extLst>
            </p:cNvPr>
            <p:cNvCxnSpPr/>
            <p:nvPr/>
          </p:nvCxnSpPr>
          <p:spPr>
            <a:xfrm>
              <a:off x="5384465" y="3137142"/>
              <a:ext cx="577552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圖片 28">
              <a:extLst>
                <a:ext uri="{FF2B5EF4-FFF2-40B4-BE49-F238E27FC236}">
                  <a16:creationId xmlns:a16="http://schemas.microsoft.com/office/drawing/2014/main" id="{1F15DF51-21B7-4783-A0F8-50AEA0722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6176" y="2729676"/>
              <a:ext cx="805004" cy="805004"/>
            </a:xfrm>
            <a:prstGeom prst="rect">
              <a:avLst/>
            </a:prstGeom>
          </p:spPr>
        </p:pic>
        <p:pic>
          <p:nvPicPr>
            <p:cNvPr id="30" name="圖片 29">
              <a:extLst>
                <a:ext uri="{FF2B5EF4-FFF2-40B4-BE49-F238E27FC236}">
                  <a16:creationId xmlns:a16="http://schemas.microsoft.com/office/drawing/2014/main" id="{B4EEBDF9-716E-441F-94B1-605C1AF01D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8461" y="2729676"/>
              <a:ext cx="805004" cy="805004"/>
            </a:xfrm>
            <a:prstGeom prst="rect">
              <a:avLst/>
            </a:prstGeom>
          </p:spPr>
        </p:pic>
        <p:cxnSp>
          <p:nvCxnSpPr>
            <p:cNvPr id="31" name="直線單箭頭接點 30">
              <a:extLst>
                <a:ext uri="{FF2B5EF4-FFF2-40B4-BE49-F238E27FC236}">
                  <a16:creationId xmlns:a16="http://schemas.microsoft.com/office/drawing/2014/main" id="{279AADD6-2DCC-439C-9D30-914BF59B7B1B}"/>
                </a:ext>
              </a:extLst>
            </p:cNvPr>
            <p:cNvCxnSpPr/>
            <p:nvPr/>
          </p:nvCxnSpPr>
          <p:spPr>
            <a:xfrm>
              <a:off x="3235623" y="3132828"/>
              <a:ext cx="577552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文字方塊 31">
                  <a:extLst>
                    <a:ext uri="{FF2B5EF4-FFF2-40B4-BE49-F238E27FC236}">
                      <a16:creationId xmlns:a16="http://schemas.microsoft.com/office/drawing/2014/main" id="{9BD14732-94AC-4A5C-BD17-A20CD83DC0D3}"/>
                    </a:ext>
                  </a:extLst>
                </p:cNvPr>
                <p:cNvSpPr txBox="1"/>
                <p:nvPr/>
              </p:nvSpPr>
              <p:spPr>
                <a:xfrm>
                  <a:off x="1656962" y="2608219"/>
                  <a:ext cx="736355" cy="102047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altLang="zh-TW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altLang="zh-TW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0.1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−0.1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0.7</m:t>
                                </m:r>
                              </m:e>
                            </m:eqArr>
                          </m:e>
                        </m:d>
                      </m:oMath>
                    </m:oMathPara>
                  </a14:m>
                  <a:endParaRPr lang="zh-TW" altLang="en-US" dirty="0"/>
                </a:p>
              </p:txBody>
            </p:sp>
          </mc:Choice>
          <mc:Fallback xmlns="">
            <p:sp>
              <p:nvSpPr>
                <p:cNvPr id="32" name="文字方塊 31">
                  <a:extLst>
                    <a:ext uri="{FF2B5EF4-FFF2-40B4-BE49-F238E27FC236}">
                      <a16:creationId xmlns:a16="http://schemas.microsoft.com/office/drawing/2014/main" id="{9BD14732-94AC-4A5C-BD17-A20CD83DC0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6962" y="2608219"/>
                  <a:ext cx="736355" cy="102047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文字方塊 32">
                  <a:extLst>
                    <a:ext uri="{FF2B5EF4-FFF2-40B4-BE49-F238E27FC236}">
                      <a16:creationId xmlns:a16="http://schemas.microsoft.com/office/drawing/2014/main" id="{69D0A3ED-F7A7-433F-8EFA-8241C6205612}"/>
                    </a:ext>
                  </a:extLst>
                </p:cNvPr>
                <p:cNvSpPr txBox="1"/>
                <p:nvPr/>
              </p:nvSpPr>
              <p:spPr>
                <a:xfrm>
                  <a:off x="2400689" y="2617322"/>
                  <a:ext cx="736355" cy="102047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altLang="zh-TW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altLang="zh-TW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−0.3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0.1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0.9</m:t>
                                </m:r>
                              </m:e>
                            </m:eqArr>
                          </m:e>
                        </m:d>
                      </m:oMath>
                    </m:oMathPara>
                  </a14:m>
                  <a:endParaRPr lang="zh-TW" altLang="en-US" dirty="0"/>
                </a:p>
              </p:txBody>
            </p:sp>
          </mc:Choice>
          <mc:Fallback xmlns="">
            <p:sp>
              <p:nvSpPr>
                <p:cNvPr id="33" name="文字方塊 32">
                  <a:extLst>
                    <a:ext uri="{FF2B5EF4-FFF2-40B4-BE49-F238E27FC236}">
                      <a16:creationId xmlns:a16="http://schemas.microsoft.com/office/drawing/2014/main" id="{69D0A3ED-F7A7-433F-8EFA-8241C620561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00689" y="2617322"/>
                  <a:ext cx="736355" cy="102047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4" name="圖片 33">
              <a:extLst>
                <a:ext uri="{FF2B5EF4-FFF2-40B4-BE49-F238E27FC236}">
                  <a16:creationId xmlns:a16="http://schemas.microsoft.com/office/drawing/2014/main" id="{823E4CD8-B50B-466B-8D79-C8D12231A0E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0746" y="2731572"/>
              <a:ext cx="805004" cy="80500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文字方塊 34">
                  <a:extLst>
                    <a:ext uri="{FF2B5EF4-FFF2-40B4-BE49-F238E27FC236}">
                      <a16:creationId xmlns:a16="http://schemas.microsoft.com/office/drawing/2014/main" id="{C0F7D8B4-7226-4E97-9527-E8F39E914B81}"/>
                    </a:ext>
                  </a:extLst>
                </p:cNvPr>
                <p:cNvSpPr txBox="1"/>
                <p:nvPr/>
              </p:nvSpPr>
              <p:spPr>
                <a:xfrm>
                  <a:off x="898844" y="2586450"/>
                  <a:ext cx="736355" cy="102047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altLang="zh-TW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altLang="zh-TW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0.3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−0.1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−0.7</m:t>
                                </m:r>
                              </m:e>
                            </m:eqArr>
                          </m:e>
                        </m:d>
                      </m:oMath>
                    </m:oMathPara>
                  </a14:m>
                  <a:endParaRPr lang="zh-TW" altLang="en-US" dirty="0"/>
                </a:p>
              </p:txBody>
            </p:sp>
          </mc:Choice>
          <mc:Fallback xmlns="">
            <p:sp>
              <p:nvSpPr>
                <p:cNvPr id="35" name="文字方塊 34">
                  <a:extLst>
                    <a:ext uri="{FF2B5EF4-FFF2-40B4-BE49-F238E27FC236}">
                      <a16:creationId xmlns:a16="http://schemas.microsoft.com/office/drawing/2014/main" id="{C0F7D8B4-7226-4E97-9527-E8F39E914B8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8844" y="2586450"/>
                  <a:ext cx="736355" cy="102047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6" name="文字方塊 35">
              <a:extLst>
                <a:ext uri="{FF2B5EF4-FFF2-40B4-BE49-F238E27FC236}">
                  <a16:creationId xmlns:a16="http://schemas.microsoft.com/office/drawing/2014/main" id="{CF16F597-BAC3-4407-AA20-A3C69252F55A}"/>
                </a:ext>
              </a:extLst>
            </p:cNvPr>
            <p:cNvSpPr txBox="1"/>
            <p:nvPr/>
          </p:nvSpPr>
          <p:spPr>
            <a:xfrm>
              <a:off x="602913" y="3639933"/>
              <a:ext cx="28605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dirty="0"/>
                <a:t>In a specific range</a:t>
              </a:r>
              <a:endParaRPr lang="zh-TW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458351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/>
      <p:bldP spid="24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条件生成</a:t>
            </a:r>
            <a:endParaRPr lang="zh-TW" altLang="en-US" dirty="0"/>
          </a:p>
        </p:txBody>
      </p:sp>
      <p:grpSp>
        <p:nvGrpSpPr>
          <p:cNvPr id="6" name="群組 5"/>
          <p:cNvGrpSpPr/>
          <p:nvPr/>
        </p:nvGrpSpPr>
        <p:grpSpPr>
          <a:xfrm>
            <a:off x="2224364" y="2533234"/>
            <a:ext cx="3382783" cy="1331844"/>
            <a:chOff x="628650" y="3836505"/>
            <a:chExt cx="3382783" cy="1331844"/>
          </a:xfrm>
        </p:grpSpPr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08118" y="3836505"/>
              <a:ext cx="2003315" cy="1331844"/>
            </a:xfrm>
            <a:prstGeom prst="rect">
              <a:avLst/>
            </a:prstGeom>
          </p:spPr>
        </p:pic>
        <p:sp>
          <p:nvSpPr>
            <p:cNvPr id="5" name="文字方塊 4"/>
            <p:cNvSpPr txBox="1"/>
            <p:nvPr/>
          </p:nvSpPr>
          <p:spPr>
            <a:xfrm>
              <a:off x="628650" y="4086928"/>
              <a:ext cx="151074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dirty="0"/>
                <a:t>Given condition:</a:t>
              </a:r>
              <a:endParaRPr lang="zh-TW" altLang="en-US" sz="2400" dirty="0"/>
            </a:p>
          </p:txBody>
        </p:sp>
      </p:grpSp>
      <p:sp>
        <p:nvSpPr>
          <p:cNvPr id="7" name="文字方塊 6"/>
          <p:cNvSpPr txBox="1"/>
          <p:nvPr/>
        </p:nvSpPr>
        <p:spPr>
          <a:xfrm>
            <a:off x="1419460" y="1971458"/>
            <a:ext cx="3470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i="1" u="sng" dirty="0"/>
              <a:t>Caption Generation</a:t>
            </a:r>
            <a:endParaRPr lang="zh-TW" altLang="en-US" sz="2400" b="1" i="1" u="sng" dirty="0"/>
          </a:p>
        </p:txBody>
      </p:sp>
      <p:sp>
        <p:nvSpPr>
          <p:cNvPr id="8" name="文字方塊 7"/>
          <p:cNvSpPr txBox="1"/>
          <p:nvPr/>
        </p:nvSpPr>
        <p:spPr>
          <a:xfrm>
            <a:off x="1434243" y="3985199"/>
            <a:ext cx="1899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i="1" u="sng" dirty="0"/>
              <a:t>Chat-bot</a:t>
            </a:r>
            <a:endParaRPr lang="zh-TW" altLang="en-US" sz="2400" b="1" i="1" u="sng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2224363" y="4704280"/>
            <a:ext cx="15107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Given condition:</a:t>
            </a:r>
            <a:endParaRPr lang="zh-TW" altLang="en-US" sz="2400" dirty="0"/>
          </a:p>
        </p:txBody>
      </p:sp>
      <p:pic>
        <p:nvPicPr>
          <p:cNvPr id="13" name="Picture 8" descr="User Symbol Blue Clip A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837" y="4941920"/>
            <a:ext cx="408421" cy="627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圓角矩形圖說文字 17"/>
          <p:cNvSpPr/>
          <p:nvPr/>
        </p:nvSpPr>
        <p:spPr>
          <a:xfrm>
            <a:off x="4325257" y="4428908"/>
            <a:ext cx="1415602" cy="511860"/>
          </a:xfrm>
          <a:prstGeom prst="wedgeRoundRectCallout">
            <a:avLst>
              <a:gd name="adj1" fmla="val -48252"/>
              <a:gd name="adj2" fmla="val 79390"/>
              <a:gd name="adj3" fmla="val 16667"/>
            </a:avLst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>
                <a:solidFill>
                  <a:schemeClr val="tx1"/>
                </a:solidFill>
              </a:rPr>
              <a:t>“Hello”</a:t>
            </a:r>
            <a:endParaRPr lang="zh-TW" altLang="en-US" sz="2400" dirty="0">
              <a:solidFill>
                <a:schemeClr val="tx1"/>
              </a:solidFill>
            </a:endParaRPr>
          </a:p>
        </p:txBody>
      </p:sp>
      <p:pic>
        <p:nvPicPr>
          <p:cNvPr id="15" name="Picture 2" descr="http://www.is-scam.com/wp-content/uploads/2014/12/question-robo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670" y="2433123"/>
            <a:ext cx="1005826" cy="129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www.is-scam.com/wp-content/uploads/2014/12/question-robo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670" y="4343139"/>
            <a:ext cx="1005826" cy="129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圓角矩形圖說文字 17"/>
          <p:cNvSpPr/>
          <p:nvPr/>
        </p:nvSpPr>
        <p:spPr>
          <a:xfrm>
            <a:off x="6324600" y="2667000"/>
            <a:ext cx="1872035" cy="947655"/>
          </a:xfrm>
          <a:prstGeom prst="wedgeRoundRectCallout">
            <a:avLst>
              <a:gd name="adj1" fmla="val 79724"/>
              <a:gd name="adj2" fmla="val -27098"/>
              <a:gd name="adj3" fmla="val 16667"/>
            </a:avLst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>
                <a:solidFill>
                  <a:schemeClr val="tx1"/>
                </a:solidFill>
              </a:rPr>
              <a:t>“A young girl is dancing.”</a:t>
            </a:r>
            <a:endParaRPr lang="zh-TW" altLang="en-US" sz="2400" dirty="0">
              <a:solidFill>
                <a:schemeClr val="tx1"/>
              </a:solidFill>
            </a:endParaRPr>
          </a:p>
        </p:txBody>
      </p:sp>
      <p:sp>
        <p:nvSpPr>
          <p:cNvPr id="18" name="圓角矩形圖說文字 17"/>
          <p:cNvSpPr/>
          <p:nvPr/>
        </p:nvSpPr>
        <p:spPr>
          <a:xfrm>
            <a:off x="6324599" y="4469378"/>
            <a:ext cx="1872035" cy="947655"/>
          </a:xfrm>
          <a:prstGeom prst="wedgeRoundRectCallout">
            <a:avLst>
              <a:gd name="adj1" fmla="val 79724"/>
              <a:gd name="adj2" fmla="val -27098"/>
              <a:gd name="adj3" fmla="val 16667"/>
            </a:avLst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>
                <a:solidFill>
                  <a:schemeClr val="tx1"/>
                </a:solidFill>
              </a:rPr>
              <a:t>“Hello. Nice to see you.”</a:t>
            </a:r>
            <a:endParaRPr lang="zh-TW" alt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562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  <p:bldP spid="14" grpId="0" animBg="1"/>
      <p:bldP spid="17" grpId="0" animBg="1"/>
      <p:bldP spid="18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A4960CA-18FD-46D6-90B0-8CDFDB82F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Conditional GAN</a:t>
            </a:r>
            <a:endParaRPr lang="zh-CN" altLang="en-US" dirty="0"/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17B0AEC9-E349-4D54-9A79-DBF1A23AE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1552" y="2286000"/>
            <a:ext cx="3691180" cy="3153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ee the source image">
            <a:extLst>
              <a:ext uri="{FF2B5EF4-FFF2-40B4-BE49-F238E27FC236}">
                <a16:creationId xmlns:a16="http://schemas.microsoft.com/office/drawing/2014/main" id="{D8AA24EE-E52E-496A-964C-A1A506CBA1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120600"/>
            <a:ext cx="6814087" cy="3067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2818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F686F028-DB9F-409A-AE37-5E70451BC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57200"/>
            <a:ext cx="36576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ee the source image">
            <a:extLst>
              <a:ext uri="{FF2B5EF4-FFF2-40B4-BE49-F238E27FC236}">
                <a16:creationId xmlns:a16="http://schemas.microsoft.com/office/drawing/2014/main" id="{725133B8-AD51-4274-9BE0-673F374E5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228850"/>
            <a:ext cx="5267325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36539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7520925-4E64-4A45-BC5B-765DDF062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生成数据的另一种思路</a:t>
            </a:r>
          </a:p>
        </p:txBody>
      </p:sp>
      <p:pic>
        <p:nvPicPr>
          <p:cNvPr id="5122" name="Picture 2" descr="http://www.lherranz.org/wp-content/uploads/2018/07/blog_generativesampling2.png">
            <a:extLst>
              <a:ext uri="{FF2B5EF4-FFF2-40B4-BE49-F238E27FC236}">
                <a16:creationId xmlns:a16="http://schemas.microsoft.com/office/drawing/2014/main" id="{7679B726-02FF-43DB-B32A-D6627A5AD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752600"/>
            <a:ext cx="699135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928434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/>
              <a:t>InfoGAN</a:t>
            </a:r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7154534" y="1974967"/>
            <a:ext cx="1203960" cy="96075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判别网络</a:t>
            </a:r>
            <a:endParaRPr lang="zh-TW" altLang="en-US" dirty="0"/>
          </a:p>
        </p:txBody>
      </p:sp>
      <p:sp>
        <p:nvSpPr>
          <p:cNvPr id="6" name="矩形 5"/>
          <p:cNvSpPr/>
          <p:nvPr/>
        </p:nvSpPr>
        <p:spPr>
          <a:xfrm>
            <a:off x="5293131" y="3503587"/>
            <a:ext cx="1393624" cy="96075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/>
              <a:t>分类器</a:t>
            </a:r>
            <a:endParaRPr lang="zh-TW" altLang="en-US" sz="2000" dirty="0"/>
          </a:p>
        </p:txBody>
      </p:sp>
      <p:cxnSp>
        <p:nvCxnSpPr>
          <p:cNvPr id="11" name="直線單箭頭接點 10"/>
          <p:cNvCxnSpPr>
            <a:cxnSpLocks/>
          </p:cNvCxnSpPr>
          <p:nvPr/>
        </p:nvCxnSpPr>
        <p:spPr>
          <a:xfrm>
            <a:off x="5982177" y="2884410"/>
            <a:ext cx="0" cy="554115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單箭頭接點 11"/>
          <p:cNvCxnSpPr>
            <a:cxnSpLocks/>
            <a:endCxn id="18" idx="1"/>
          </p:cNvCxnSpPr>
          <p:nvPr/>
        </p:nvCxnSpPr>
        <p:spPr>
          <a:xfrm flipV="1">
            <a:off x="8427503" y="2451766"/>
            <a:ext cx="608642" cy="30777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字方塊 17"/>
          <p:cNvSpPr txBox="1"/>
          <p:nvPr/>
        </p:nvSpPr>
        <p:spPr>
          <a:xfrm>
            <a:off x="9036145" y="2251711"/>
            <a:ext cx="9894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/>
              <a:t>scalar</a:t>
            </a:r>
            <a:endParaRPr lang="zh-TW" altLang="en-US" sz="2000" dirty="0"/>
          </a:p>
        </p:txBody>
      </p:sp>
      <p:sp>
        <p:nvSpPr>
          <p:cNvPr id="5" name="矩形 4"/>
          <p:cNvSpPr/>
          <p:nvPr/>
        </p:nvSpPr>
        <p:spPr>
          <a:xfrm>
            <a:off x="3604553" y="1974967"/>
            <a:ext cx="1539240" cy="96075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/>
              <a:t>Generator</a:t>
            </a:r>
          </a:p>
        </p:txBody>
      </p:sp>
      <p:cxnSp>
        <p:nvCxnSpPr>
          <p:cNvPr id="7" name="直線單箭頭接點 6"/>
          <p:cNvCxnSpPr>
            <a:cxnSpLocks/>
          </p:cNvCxnSpPr>
          <p:nvPr/>
        </p:nvCxnSpPr>
        <p:spPr>
          <a:xfrm>
            <a:off x="3169546" y="2449752"/>
            <a:ext cx="379328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字方塊 8"/>
          <p:cNvSpPr txBox="1"/>
          <p:nvPr/>
        </p:nvSpPr>
        <p:spPr>
          <a:xfrm>
            <a:off x="2355180" y="2237054"/>
            <a:ext cx="4248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dirty="0"/>
              <a:t>=</a:t>
            </a:r>
            <a:endParaRPr lang="zh-TW" altLang="en-US" sz="2000" dirty="0"/>
          </a:p>
        </p:txBody>
      </p:sp>
      <p:sp>
        <p:nvSpPr>
          <p:cNvPr id="20" name="矩形 19"/>
          <p:cNvSpPr/>
          <p:nvPr/>
        </p:nvSpPr>
        <p:spPr>
          <a:xfrm>
            <a:off x="2090575" y="1974968"/>
            <a:ext cx="316008" cy="9195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/>
              <a:t>z</a:t>
            </a:r>
            <a:endParaRPr lang="zh-TW" altLang="en-US" sz="2000" dirty="0"/>
          </a:p>
        </p:txBody>
      </p:sp>
      <p:sp>
        <p:nvSpPr>
          <p:cNvPr id="21" name="矩形 20"/>
          <p:cNvSpPr/>
          <p:nvPr/>
        </p:nvSpPr>
        <p:spPr>
          <a:xfrm>
            <a:off x="2778399" y="2405702"/>
            <a:ext cx="316008" cy="4929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1200" dirty="0"/>
              <a:t>Z'</a:t>
            </a:r>
            <a:endParaRPr lang="zh-TW" altLang="en-US" sz="1200" dirty="0"/>
          </a:p>
        </p:txBody>
      </p:sp>
      <p:sp>
        <p:nvSpPr>
          <p:cNvPr id="22" name="矩形 21"/>
          <p:cNvSpPr/>
          <p:nvPr/>
        </p:nvSpPr>
        <p:spPr>
          <a:xfrm>
            <a:off x="2763885" y="1960472"/>
            <a:ext cx="316008" cy="409031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000" dirty="0"/>
              <a:t>c</a:t>
            </a:r>
            <a:endParaRPr lang="zh-TW" altLang="en-US" sz="2000" dirty="0"/>
          </a:p>
        </p:txBody>
      </p:sp>
      <p:cxnSp>
        <p:nvCxnSpPr>
          <p:cNvPr id="24" name="直線單箭頭接點 23"/>
          <p:cNvCxnSpPr>
            <a:cxnSpLocks/>
          </p:cNvCxnSpPr>
          <p:nvPr/>
        </p:nvCxnSpPr>
        <p:spPr>
          <a:xfrm>
            <a:off x="5198319" y="2467885"/>
            <a:ext cx="379328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矩形 24"/>
          <p:cNvSpPr/>
          <p:nvPr/>
        </p:nvSpPr>
        <p:spPr>
          <a:xfrm>
            <a:off x="5642024" y="2062850"/>
            <a:ext cx="674126" cy="77380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000" dirty="0"/>
              <a:t>x</a:t>
            </a:r>
            <a:endParaRPr lang="zh-TW" altLang="en-US" sz="2000" dirty="0"/>
          </a:p>
        </p:txBody>
      </p:sp>
      <p:cxnSp>
        <p:nvCxnSpPr>
          <p:cNvPr id="39" name="直線單箭頭接點 38"/>
          <p:cNvCxnSpPr>
            <a:cxnSpLocks/>
          </p:cNvCxnSpPr>
          <p:nvPr/>
        </p:nvCxnSpPr>
        <p:spPr>
          <a:xfrm>
            <a:off x="5989963" y="4549215"/>
            <a:ext cx="0" cy="554115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矩形 39"/>
          <p:cNvSpPr/>
          <p:nvPr/>
        </p:nvSpPr>
        <p:spPr>
          <a:xfrm>
            <a:off x="5821083" y="5188203"/>
            <a:ext cx="316008" cy="4090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000" dirty="0"/>
              <a:t>c</a:t>
            </a:r>
            <a:endParaRPr lang="zh-TW" altLang="en-US" sz="2000" dirty="0"/>
          </a:p>
        </p:txBody>
      </p:sp>
      <p:sp>
        <p:nvSpPr>
          <p:cNvPr id="41" name="文字方塊 40"/>
          <p:cNvSpPr txBox="1"/>
          <p:nvPr/>
        </p:nvSpPr>
        <p:spPr>
          <a:xfrm>
            <a:off x="3169547" y="4827763"/>
            <a:ext cx="28203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/>
              <a:t>Predict the code c that generates x</a:t>
            </a:r>
            <a:endParaRPr lang="zh-TW" altLang="en-US" sz="2000" dirty="0"/>
          </a:p>
        </p:txBody>
      </p:sp>
      <p:cxnSp>
        <p:nvCxnSpPr>
          <p:cNvPr id="43" name="直線單箭頭接點 42"/>
          <p:cNvCxnSpPr>
            <a:cxnSpLocks/>
          </p:cNvCxnSpPr>
          <p:nvPr/>
        </p:nvCxnSpPr>
        <p:spPr>
          <a:xfrm>
            <a:off x="6487836" y="2463778"/>
            <a:ext cx="608642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矩形 43"/>
          <p:cNvSpPr/>
          <p:nvPr/>
        </p:nvSpPr>
        <p:spPr>
          <a:xfrm>
            <a:off x="1828800" y="1676400"/>
            <a:ext cx="4930321" cy="420914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/>
          </a:p>
        </p:txBody>
      </p:sp>
      <p:sp>
        <p:nvSpPr>
          <p:cNvPr id="45" name="文字方塊 44"/>
          <p:cNvSpPr txBox="1"/>
          <p:nvPr/>
        </p:nvSpPr>
        <p:spPr>
          <a:xfrm>
            <a:off x="2044691" y="3510235"/>
            <a:ext cx="15162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b="1" i="1" u="sng" dirty="0"/>
              <a:t>“Auto-encoder”</a:t>
            </a:r>
            <a:endParaRPr lang="zh-TW" altLang="en-US" sz="2400" b="1" i="1" u="sng" dirty="0"/>
          </a:p>
        </p:txBody>
      </p:sp>
      <p:sp>
        <p:nvSpPr>
          <p:cNvPr id="46" name="文字方塊 45"/>
          <p:cNvSpPr txBox="1"/>
          <p:nvPr/>
        </p:nvSpPr>
        <p:spPr>
          <a:xfrm>
            <a:off x="7789876" y="3633345"/>
            <a:ext cx="18838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dirty="0"/>
              <a:t>Parameter </a:t>
            </a:r>
          </a:p>
          <a:p>
            <a:pPr algn="ctr"/>
            <a:r>
              <a:rPr lang="en-US" altLang="zh-TW" sz="2000" dirty="0"/>
              <a:t>sharing</a:t>
            </a:r>
            <a:endParaRPr lang="zh-TW" altLang="en-US" sz="2000" dirty="0"/>
          </a:p>
        </p:txBody>
      </p:sp>
      <p:cxnSp>
        <p:nvCxnSpPr>
          <p:cNvPr id="47" name="直線單箭頭接點 46"/>
          <p:cNvCxnSpPr>
            <a:cxnSpLocks/>
            <a:stCxn id="4" idx="2"/>
          </p:cNvCxnSpPr>
          <p:nvPr/>
        </p:nvCxnSpPr>
        <p:spPr>
          <a:xfrm>
            <a:off x="7756514" y="2935721"/>
            <a:ext cx="395978" cy="632744"/>
          </a:xfrm>
          <a:prstGeom prst="straightConnector1">
            <a:avLst/>
          </a:prstGeom>
          <a:ln w="76200">
            <a:solidFill>
              <a:schemeClr val="bg1">
                <a:lumMod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單箭頭接點 49"/>
          <p:cNvCxnSpPr>
            <a:cxnSpLocks/>
          </p:cNvCxnSpPr>
          <p:nvPr/>
        </p:nvCxnSpPr>
        <p:spPr>
          <a:xfrm>
            <a:off x="6591943" y="3947551"/>
            <a:ext cx="1362560" cy="36412"/>
          </a:xfrm>
          <a:prstGeom prst="straightConnector1">
            <a:avLst/>
          </a:prstGeom>
          <a:ln w="76200">
            <a:solidFill>
              <a:schemeClr val="bg1">
                <a:lumMod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字方塊 25"/>
          <p:cNvSpPr txBox="1"/>
          <p:nvPr/>
        </p:nvSpPr>
        <p:spPr>
          <a:xfrm>
            <a:off x="7551207" y="4494715"/>
            <a:ext cx="23612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dirty="0">
                <a:solidFill>
                  <a:srgbClr val="0000FF"/>
                </a:solidFill>
              </a:rPr>
              <a:t>(only the last layer is different)</a:t>
            </a:r>
            <a:endParaRPr lang="zh-TW" altLang="en-US" sz="2000" dirty="0">
              <a:solidFill>
                <a:srgbClr val="0000FF"/>
              </a:solidFill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8AB024DA-9E09-4FAB-82BE-EE8FDF710BA4}"/>
              </a:ext>
            </a:extLst>
          </p:cNvPr>
          <p:cNvSpPr txBox="1"/>
          <p:nvPr/>
        </p:nvSpPr>
        <p:spPr>
          <a:xfrm>
            <a:off x="3794640" y="2894535"/>
            <a:ext cx="1231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dirty="0"/>
              <a:t>encoder</a:t>
            </a:r>
            <a:endParaRPr lang="zh-TW" altLang="en-US" sz="2000" dirty="0"/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07C0978A-30FC-45D1-AD30-0288E5FC2CCB}"/>
              </a:ext>
            </a:extLst>
          </p:cNvPr>
          <p:cNvSpPr txBox="1"/>
          <p:nvPr/>
        </p:nvSpPr>
        <p:spPr>
          <a:xfrm>
            <a:off x="4094687" y="3814102"/>
            <a:ext cx="1231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dirty="0"/>
              <a:t>decoder</a:t>
            </a:r>
            <a:endParaRPr lang="zh-TW" altLang="en-US" sz="2000" dirty="0"/>
          </a:p>
        </p:txBody>
      </p:sp>
      <p:cxnSp>
        <p:nvCxnSpPr>
          <p:cNvPr id="10" name="直線單箭頭接點 9">
            <a:extLst>
              <a:ext uri="{FF2B5EF4-FFF2-40B4-BE49-F238E27FC236}">
                <a16:creationId xmlns:a16="http://schemas.microsoft.com/office/drawing/2014/main" id="{F547BB76-4729-4660-A2DF-6EB4766B7BB4}"/>
              </a:ext>
            </a:extLst>
          </p:cNvPr>
          <p:cNvCxnSpPr>
            <a:cxnSpLocks/>
          </p:cNvCxnSpPr>
          <p:nvPr/>
        </p:nvCxnSpPr>
        <p:spPr>
          <a:xfrm flipH="1">
            <a:off x="3284602" y="3177195"/>
            <a:ext cx="538097" cy="45055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單箭頭接點 30">
            <a:extLst>
              <a:ext uri="{FF2B5EF4-FFF2-40B4-BE49-F238E27FC236}">
                <a16:creationId xmlns:a16="http://schemas.microsoft.com/office/drawing/2014/main" id="{33B2BB1C-7F7E-4FAE-8C14-5CDAC0CF49AC}"/>
              </a:ext>
            </a:extLst>
          </p:cNvPr>
          <p:cNvCxnSpPr>
            <a:cxnSpLocks/>
            <a:stCxn id="27" idx="1"/>
            <a:endCxn id="45" idx="3"/>
          </p:cNvCxnSpPr>
          <p:nvPr/>
        </p:nvCxnSpPr>
        <p:spPr>
          <a:xfrm flipH="1">
            <a:off x="3560966" y="4014157"/>
            <a:ext cx="533721" cy="9624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9644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8" grpId="0"/>
      <p:bldP spid="5" grpId="0" animBg="1"/>
      <p:bldP spid="9" grpId="0"/>
      <p:bldP spid="20" grpId="0" animBg="1"/>
      <p:bldP spid="21" grpId="0" animBg="1"/>
      <p:bldP spid="22" grpId="0" animBg="1"/>
      <p:bldP spid="25" grpId="0" animBg="1"/>
      <p:bldP spid="40" grpId="0" animBg="1"/>
      <p:bldP spid="41" grpId="0"/>
      <p:bldP spid="44" grpId="0" animBg="1"/>
      <p:bldP spid="45" grpId="0"/>
      <p:bldP spid="46" grpId="0"/>
      <p:bldP spid="26" grpId="0"/>
      <p:bldP spid="3" grpId="0"/>
      <p:bldP spid="27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626123"/>
            <a:ext cx="9144000" cy="56057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89127577-307E-4D31-89A1-B8E7AA17007E}"/>
              </a:ext>
            </a:extLst>
          </p:cNvPr>
          <p:cNvSpPr/>
          <p:nvPr/>
        </p:nvSpPr>
        <p:spPr>
          <a:xfrm>
            <a:off x="4439649" y="6311899"/>
            <a:ext cx="3463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https://arxiv.org/abs/1606.03657</a:t>
            </a:r>
          </a:p>
        </p:txBody>
      </p:sp>
    </p:spTree>
    <p:extLst>
      <p:ext uri="{BB962C8B-B14F-4D97-AF65-F5344CB8AC3E}">
        <p14:creationId xmlns:p14="http://schemas.microsoft.com/office/powerpoint/2010/main" val="380302692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6840AA7A-27B8-4360-8137-30DFC7927F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844859"/>
            <a:ext cx="9144000" cy="2570857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273D7DF1-B2AD-425B-86AD-12DAEF302FDF}"/>
              </a:ext>
            </a:extLst>
          </p:cNvPr>
          <p:cNvSpPr/>
          <p:nvPr/>
        </p:nvSpPr>
        <p:spPr>
          <a:xfrm>
            <a:off x="4439649" y="6311899"/>
            <a:ext cx="3463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https://arxiv.org/abs/1606.03657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728F90AA-EF74-449C-A57F-CF2E1C716F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3526" y="3550651"/>
            <a:ext cx="9134475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59760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47CD57-6BF1-401A-A619-B1E2505EE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AC-GAN</a:t>
            </a:r>
            <a:endParaRPr lang="zh-CN" altLang="en-US" dirty="0"/>
          </a:p>
        </p:txBody>
      </p:sp>
      <p:pic>
        <p:nvPicPr>
          <p:cNvPr id="3074" name="Picture 2" descr="See the source image">
            <a:extLst>
              <a:ext uri="{FF2B5EF4-FFF2-40B4-BE49-F238E27FC236}">
                <a16:creationId xmlns:a16="http://schemas.microsoft.com/office/drawing/2014/main" id="{52460405-D83E-49E9-8EC8-61748B094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828800"/>
            <a:ext cx="9753600" cy="402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59179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/>
              <a:t>BiGAN</a:t>
            </a:r>
            <a:endParaRPr lang="zh-TW" altLang="en-US" dirty="0"/>
          </a:p>
        </p:txBody>
      </p:sp>
      <p:sp>
        <p:nvSpPr>
          <p:cNvPr id="7" name="矩形 6"/>
          <p:cNvSpPr/>
          <p:nvPr/>
        </p:nvSpPr>
        <p:spPr>
          <a:xfrm>
            <a:off x="2363540" y="3854650"/>
            <a:ext cx="1985736" cy="11303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/>
              <a:t>Encoder</a:t>
            </a:r>
            <a:endParaRPr lang="zh-TW" altLang="en-US" sz="2000" dirty="0"/>
          </a:p>
        </p:txBody>
      </p:sp>
      <p:sp>
        <p:nvSpPr>
          <p:cNvPr id="8" name="矩形 7"/>
          <p:cNvSpPr/>
          <p:nvPr/>
        </p:nvSpPr>
        <p:spPr>
          <a:xfrm>
            <a:off x="4647272" y="3854650"/>
            <a:ext cx="1985736" cy="11303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/>
              <a:t>Decoder</a:t>
            </a:r>
            <a:endParaRPr lang="zh-TW" altLang="en-US" sz="2000" dirty="0"/>
          </a:p>
        </p:txBody>
      </p:sp>
      <p:sp>
        <p:nvSpPr>
          <p:cNvPr id="9" name="矩形 8"/>
          <p:cNvSpPr/>
          <p:nvPr/>
        </p:nvSpPr>
        <p:spPr>
          <a:xfrm>
            <a:off x="7602082" y="3892806"/>
            <a:ext cx="1985736" cy="11303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/>
              <a:t>Discriminator</a:t>
            </a:r>
            <a:endParaRPr lang="zh-TW" altLang="en-US" sz="2000" dirty="0"/>
          </a:p>
        </p:txBody>
      </p:sp>
      <p:sp>
        <p:nvSpPr>
          <p:cNvPr id="10" name="箭號: 向右 9"/>
          <p:cNvSpPr/>
          <p:nvPr/>
        </p:nvSpPr>
        <p:spPr>
          <a:xfrm rot="16200000">
            <a:off x="2989015" y="5069315"/>
            <a:ext cx="734786" cy="56605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/>
          </a:p>
        </p:txBody>
      </p:sp>
      <p:sp>
        <p:nvSpPr>
          <p:cNvPr id="11" name="箭號: 向右 10"/>
          <p:cNvSpPr/>
          <p:nvPr/>
        </p:nvSpPr>
        <p:spPr>
          <a:xfrm rot="5400000" flipV="1">
            <a:off x="5272747" y="3166072"/>
            <a:ext cx="734786" cy="56605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 dirty="0"/>
          </a:p>
        </p:txBody>
      </p:sp>
      <p:sp>
        <p:nvSpPr>
          <p:cNvPr id="12" name="箭號: 向右 11"/>
          <p:cNvSpPr/>
          <p:nvPr/>
        </p:nvSpPr>
        <p:spPr>
          <a:xfrm rot="16200000">
            <a:off x="2989016" y="3190339"/>
            <a:ext cx="734786" cy="56605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/>
          </a:p>
        </p:txBody>
      </p:sp>
      <p:sp>
        <p:nvSpPr>
          <p:cNvPr id="13" name="箭號: 向右 12"/>
          <p:cNvSpPr/>
          <p:nvPr/>
        </p:nvSpPr>
        <p:spPr>
          <a:xfrm rot="5400000" flipV="1">
            <a:off x="5293152" y="5107472"/>
            <a:ext cx="734786" cy="56605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/>
          </a:p>
        </p:txBody>
      </p:sp>
      <p:sp>
        <p:nvSpPr>
          <p:cNvPr id="14" name="箭號: 向右 13"/>
          <p:cNvSpPr/>
          <p:nvPr/>
        </p:nvSpPr>
        <p:spPr>
          <a:xfrm rot="16200000">
            <a:off x="7734649" y="5106392"/>
            <a:ext cx="691902" cy="56605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/>
          </a:p>
        </p:txBody>
      </p:sp>
      <p:sp>
        <p:nvSpPr>
          <p:cNvPr id="15" name="箭號: 向右 14"/>
          <p:cNvSpPr/>
          <p:nvPr/>
        </p:nvSpPr>
        <p:spPr>
          <a:xfrm rot="16200000">
            <a:off x="8227556" y="3214407"/>
            <a:ext cx="734786" cy="56605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/>
          </a:p>
        </p:txBody>
      </p:sp>
      <p:sp>
        <p:nvSpPr>
          <p:cNvPr id="16" name="文字方塊 15"/>
          <p:cNvSpPr txBox="1"/>
          <p:nvPr/>
        </p:nvSpPr>
        <p:spPr>
          <a:xfrm>
            <a:off x="2462199" y="5676853"/>
            <a:ext cx="17884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dirty="0"/>
              <a:t>Image x</a:t>
            </a:r>
            <a:endParaRPr lang="zh-TW" altLang="en-US" sz="2000" dirty="0"/>
          </a:p>
        </p:txBody>
      </p:sp>
      <p:sp>
        <p:nvSpPr>
          <p:cNvPr id="17" name="文字方塊 16"/>
          <p:cNvSpPr txBox="1"/>
          <p:nvPr/>
        </p:nvSpPr>
        <p:spPr>
          <a:xfrm>
            <a:off x="2513127" y="2687193"/>
            <a:ext cx="17884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dirty="0"/>
              <a:t>code z</a:t>
            </a:r>
            <a:endParaRPr lang="zh-TW" altLang="en-US" sz="2000" dirty="0"/>
          </a:p>
        </p:txBody>
      </p:sp>
      <p:sp>
        <p:nvSpPr>
          <p:cNvPr id="19" name="文字方塊 18"/>
          <p:cNvSpPr txBox="1"/>
          <p:nvPr/>
        </p:nvSpPr>
        <p:spPr>
          <a:xfrm>
            <a:off x="4745931" y="5676852"/>
            <a:ext cx="17884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dirty="0"/>
              <a:t>Image x</a:t>
            </a:r>
            <a:endParaRPr lang="zh-TW" altLang="en-US" sz="2000" dirty="0"/>
          </a:p>
        </p:txBody>
      </p:sp>
      <p:sp>
        <p:nvSpPr>
          <p:cNvPr id="20" name="文字方塊 19"/>
          <p:cNvSpPr txBox="1"/>
          <p:nvPr/>
        </p:nvSpPr>
        <p:spPr>
          <a:xfrm>
            <a:off x="4810558" y="2644309"/>
            <a:ext cx="17884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dirty="0"/>
              <a:t>code z</a:t>
            </a:r>
            <a:endParaRPr lang="zh-TW" altLang="en-US" sz="2000" dirty="0"/>
          </a:p>
        </p:txBody>
      </p:sp>
      <p:sp>
        <p:nvSpPr>
          <p:cNvPr id="21" name="箭號: 向右 20"/>
          <p:cNvSpPr/>
          <p:nvPr/>
        </p:nvSpPr>
        <p:spPr>
          <a:xfrm rot="16200000">
            <a:off x="8784954" y="5127833"/>
            <a:ext cx="734786" cy="56605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/>
          </a:p>
        </p:txBody>
      </p:sp>
      <p:sp>
        <p:nvSpPr>
          <p:cNvPr id="22" name="文字方塊 21"/>
          <p:cNvSpPr txBox="1"/>
          <p:nvPr/>
        </p:nvSpPr>
        <p:spPr>
          <a:xfrm>
            <a:off x="7080900" y="5796050"/>
            <a:ext cx="17884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dirty="0"/>
              <a:t>Image x</a:t>
            </a:r>
            <a:endParaRPr lang="zh-TW" altLang="en-US" sz="2000" dirty="0"/>
          </a:p>
        </p:txBody>
      </p:sp>
      <p:sp>
        <p:nvSpPr>
          <p:cNvPr id="23" name="文字方塊 22"/>
          <p:cNvSpPr txBox="1"/>
          <p:nvPr/>
        </p:nvSpPr>
        <p:spPr>
          <a:xfrm>
            <a:off x="8363629" y="5807598"/>
            <a:ext cx="17884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dirty="0"/>
              <a:t>code z</a:t>
            </a:r>
            <a:endParaRPr lang="zh-TW" altLang="en-US" sz="2000" dirty="0"/>
          </a:p>
        </p:txBody>
      </p:sp>
      <p:sp>
        <p:nvSpPr>
          <p:cNvPr id="24" name="文字方塊 23"/>
          <p:cNvSpPr txBox="1"/>
          <p:nvPr/>
        </p:nvSpPr>
        <p:spPr>
          <a:xfrm>
            <a:off x="7513860" y="2299045"/>
            <a:ext cx="21621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dirty="0"/>
              <a:t>from encoder or decoder?</a:t>
            </a:r>
            <a:endParaRPr lang="zh-TW" altLang="en-US" sz="2000" dirty="0"/>
          </a:p>
        </p:txBody>
      </p:sp>
      <p:sp>
        <p:nvSpPr>
          <p:cNvPr id="25" name="文字方塊 24"/>
          <p:cNvSpPr txBox="1"/>
          <p:nvPr/>
        </p:nvSpPr>
        <p:spPr>
          <a:xfrm>
            <a:off x="2758531" y="6033791"/>
            <a:ext cx="1195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dirty="0">
                <a:solidFill>
                  <a:srgbClr val="0000FF"/>
                </a:solidFill>
              </a:rPr>
              <a:t>(real)</a:t>
            </a:r>
            <a:endParaRPr lang="zh-TW" altLang="en-US" sz="2000" dirty="0">
              <a:solidFill>
                <a:srgbClr val="0000FF"/>
              </a:solidFill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4875189" y="6033791"/>
            <a:ext cx="16591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dirty="0">
                <a:solidFill>
                  <a:srgbClr val="0000FF"/>
                </a:solidFill>
              </a:rPr>
              <a:t>(generated)</a:t>
            </a:r>
            <a:endParaRPr lang="zh-TW" altLang="en-US" sz="2000" dirty="0">
              <a:solidFill>
                <a:srgbClr val="0000FF"/>
              </a:solidFill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4875187" y="1923537"/>
            <a:ext cx="16591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dirty="0">
                <a:solidFill>
                  <a:srgbClr val="0000FF"/>
                </a:solidFill>
              </a:rPr>
              <a:t>(from prior distribution)</a:t>
            </a:r>
            <a:endParaRPr lang="zh-TW" altLang="en-US" sz="2000" dirty="0">
              <a:solidFill>
                <a:srgbClr val="0000FF"/>
              </a:solidFill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DD300D75-2DCC-4A8B-826F-D2FBD953C5D5}"/>
              </a:ext>
            </a:extLst>
          </p:cNvPr>
          <p:cNvSpPr/>
          <p:nvPr/>
        </p:nvSpPr>
        <p:spPr>
          <a:xfrm>
            <a:off x="4752971" y="142047"/>
            <a:ext cx="58243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600" dirty="0">
                <a:latin typeface="Lucida Grande"/>
              </a:rPr>
              <a:t>Jeff Donahue</a:t>
            </a:r>
            <a:r>
              <a:rPr lang="en-US" altLang="zh-TW" sz="1600" dirty="0">
                <a:solidFill>
                  <a:srgbClr val="000000"/>
                </a:solidFill>
                <a:latin typeface="Lucida Grande"/>
              </a:rPr>
              <a:t>, </a:t>
            </a:r>
            <a:r>
              <a:rPr lang="en-US" altLang="zh-TW" sz="1600" dirty="0">
                <a:latin typeface="Lucida Grande"/>
              </a:rPr>
              <a:t>Philipp </a:t>
            </a:r>
            <a:r>
              <a:rPr lang="en-US" altLang="zh-TW" sz="1600" dirty="0" err="1">
                <a:latin typeface="Lucida Grande"/>
              </a:rPr>
              <a:t>Krähenbühl</a:t>
            </a:r>
            <a:r>
              <a:rPr lang="en-US" altLang="zh-TW" sz="1600" dirty="0">
                <a:solidFill>
                  <a:srgbClr val="000000"/>
                </a:solidFill>
                <a:latin typeface="Lucida Grande"/>
              </a:rPr>
              <a:t>, </a:t>
            </a:r>
            <a:r>
              <a:rPr lang="en-US" altLang="zh-TW" sz="1600" dirty="0">
                <a:latin typeface="Lucida Grande"/>
              </a:rPr>
              <a:t>Trevor Darrell, “</a:t>
            </a:r>
            <a:r>
              <a:rPr lang="en-US" altLang="zh-TW" sz="1600" dirty="0"/>
              <a:t>Adversarial Feature Learning”,</a:t>
            </a:r>
            <a:r>
              <a:rPr lang="zh-TW" altLang="en-US" sz="1600" dirty="0"/>
              <a:t> </a:t>
            </a:r>
            <a:r>
              <a:rPr lang="en-US" altLang="zh-TW" sz="1600" dirty="0"/>
              <a:t>ICLR,</a:t>
            </a:r>
            <a:r>
              <a:rPr lang="zh-TW" altLang="en-US" sz="1600" dirty="0"/>
              <a:t> </a:t>
            </a:r>
            <a:r>
              <a:rPr lang="en-US" altLang="zh-TW" sz="1600" dirty="0"/>
              <a:t>2017</a:t>
            </a: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9E63BFC1-FB1C-46CD-9019-4B1C6A6B28A3}"/>
              </a:ext>
            </a:extLst>
          </p:cNvPr>
          <p:cNvSpPr/>
          <p:nvPr/>
        </p:nvSpPr>
        <p:spPr>
          <a:xfrm>
            <a:off x="4752972" y="785003"/>
            <a:ext cx="58243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600" dirty="0">
                <a:latin typeface="Lucida Grande"/>
              </a:rPr>
              <a:t>Vincent </a:t>
            </a:r>
            <a:r>
              <a:rPr lang="en-US" altLang="zh-TW" sz="1600" dirty="0" err="1">
                <a:latin typeface="Lucida Grande"/>
              </a:rPr>
              <a:t>Dumoulin</a:t>
            </a:r>
            <a:r>
              <a:rPr lang="en-US" altLang="zh-TW" sz="1600" dirty="0">
                <a:solidFill>
                  <a:srgbClr val="000000"/>
                </a:solidFill>
                <a:latin typeface="Lucida Grande"/>
              </a:rPr>
              <a:t>, </a:t>
            </a:r>
            <a:r>
              <a:rPr lang="en-US" altLang="zh-TW" sz="1600" dirty="0">
                <a:latin typeface="Lucida Grande"/>
              </a:rPr>
              <a:t>Ishmael </a:t>
            </a:r>
            <a:r>
              <a:rPr lang="en-US" altLang="zh-TW" sz="1600" dirty="0" err="1">
                <a:latin typeface="Lucida Grande"/>
              </a:rPr>
              <a:t>Belghazi</a:t>
            </a:r>
            <a:r>
              <a:rPr lang="en-US" altLang="zh-TW" sz="1600" dirty="0">
                <a:solidFill>
                  <a:srgbClr val="000000"/>
                </a:solidFill>
                <a:latin typeface="Lucida Grande"/>
              </a:rPr>
              <a:t>, </a:t>
            </a:r>
            <a:r>
              <a:rPr lang="en-US" altLang="zh-TW" sz="1600" dirty="0">
                <a:latin typeface="Lucida Grande"/>
              </a:rPr>
              <a:t>Ben Poole</a:t>
            </a:r>
            <a:r>
              <a:rPr lang="en-US" altLang="zh-TW" sz="1600" dirty="0">
                <a:solidFill>
                  <a:srgbClr val="000000"/>
                </a:solidFill>
                <a:latin typeface="Lucida Grande"/>
              </a:rPr>
              <a:t>, </a:t>
            </a:r>
            <a:r>
              <a:rPr lang="en-US" altLang="zh-TW" sz="1600" dirty="0">
                <a:latin typeface="Lucida Grande"/>
              </a:rPr>
              <a:t>Olivier </a:t>
            </a:r>
            <a:r>
              <a:rPr lang="en-US" altLang="zh-TW" sz="1600" dirty="0" err="1">
                <a:latin typeface="Lucida Grande"/>
              </a:rPr>
              <a:t>Mastropietro</a:t>
            </a:r>
            <a:r>
              <a:rPr lang="en-US" altLang="zh-TW" sz="1600" dirty="0">
                <a:solidFill>
                  <a:srgbClr val="000000"/>
                </a:solidFill>
                <a:latin typeface="Lucida Grande"/>
              </a:rPr>
              <a:t>, </a:t>
            </a:r>
            <a:r>
              <a:rPr lang="en-US" altLang="zh-TW" sz="1600" dirty="0">
                <a:latin typeface="Lucida Grande"/>
              </a:rPr>
              <a:t>Alex Lamb</a:t>
            </a:r>
            <a:r>
              <a:rPr lang="en-US" altLang="zh-TW" sz="1600" dirty="0">
                <a:solidFill>
                  <a:srgbClr val="000000"/>
                </a:solidFill>
                <a:latin typeface="Lucida Grande"/>
              </a:rPr>
              <a:t>, </a:t>
            </a:r>
            <a:r>
              <a:rPr lang="en-US" altLang="zh-TW" sz="1600" dirty="0">
                <a:latin typeface="Lucida Grande"/>
              </a:rPr>
              <a:t>Martin </a:t>
            </a:r>
            <a:r>
              <a:rPr lang="en-US" altLang="zh-TW" sz="1600" dirty="0" err="1">
                <a:latin typeface="Lucida Grande"/>
              </a:rPr>
              <a:t>Arjovsky</a:t>
            </a:r>
            <a:r>
              <a:rPr lang="en-US" altLang="zh-TW" sz="1600" dirty="0">
                <a:solidFill>
                  <a:srgbClr val="000000"/>
                </a:solidFill>
                <a:latin typeface="Lucida Grande"/>
              </a:rPr>
              <a:t>, </a:t>
            </a:r>
            <a:r>
              <a:rPr lang="en-US" altLang="zh-TW" sz="1600" dirty="0">
                <a:latin typeface="Lucida Grande"/>
              </a:rPr>
              <a:t>Aaron </a:t>
            </a:r>
            <a:r>
              <a:rPr lang="en-US" altLang="zh-TW" sz="1600" dirty="0" err="1">
                <a:latin typeface="Lucida Grande"/>
              </a:rPr>
              <a:t>Courville</a:t>
            </a:r>
            <a:r>
              <a:rPr lang="en-US" altLang="zh-TW" sz="1600" dirty="0">
                <a:latin typeface="Lucida Grande"/>
              </a:rPr>
              <a:t>, “</a:t>
            </a:r>
            <a:r>
              <a:rPr lang="en-US" altLang="zh-TW" sz="1600" dirty="0" err="1"/>
              <a:t>Adversarially</a:t>
            </a:r>
            <a:r>
              <a:rPr lang="en-US" altLang="zh-TW" sz="1600" dirty="0"/>
              <a:t> Learned Inference</a:t>
            </a:r>
            <a:r>
              <a:rPr lang="en-US" altLang="zh-TW" sz="1600" dirty="0">
                <a:latin typeface="Lucida Grande"/>
              </a:rPr>
              <a:t>”, </a:t>
            </a:r>
            <a:r>
              <a:rPr lang="en-US" altLang="zh-TW" sz="1600" dirty="0"/>
              <a:t>ICLR,</a:t>
            </a:r>
            <a:r>
              <a:rPr lang="zh-TW" altLang="en-US" sz="1600" dirty="0"/>
              <a:t> </a:t>
            </a:r>
            <a:r>
              <a:rPr lang="en-US" altLang="zh-TW" sz="1600" dirty="0"/>
              <a:t>2017</a:t>
            </a:r>
            <a:endParaRPr lang="zh-TW" altLang="en-US" sz="1600" dirty="0"/>
          </a:p>
        </p:txBody>
      </p:sp>
    </p:spTree>
    <p:extLst>
      <p:ext uri="{BB962C8B-B14F-4D97-AF65-F5344CB8AC3E}">
        <p14:creationId xmlns:p14="http://schemas.microsoft.com/office/powerpoint/2010/main" val="4078775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/>
      <p:bldP spid="17" grpId="0"/>
      <p:bldP spid="19" grpId="0"/>
      <p:bldP spid="20" grpId="0"/>
      <p:bldP spid="21" grpId="0" animBg="1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B4CF2D-CD7D-4F06-A7E6-AF05251C53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序列生成</a:t>
            </a:r>
          </a:p>
        </p:txBody>
      </p:sp>
    </p:spTree>
    <p:extLst>
      <p:ext uri="{BB962C8B-B14F-4D97-AF65-F5344CB8AC3E}">
        <p14:creationId xmlns:p14="http://schemas.microsoft.com/office/powerpoint/2010/main" val="74118808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序列生成</a:t>
            </a:r>
          </a:p>
        </p:txBody>
      </p:sp>
      <p:sp>
        <p:nvSpPr>
          <p:cNvPr id="15" name="矩形 14"/>
          <p:cNvSpPr/>
          <p:nvPr/>
        </p:nvSpPr>
        <p:spPr>
          <a:xfrm>
            <a:off x="4123674" y="3662151"/>
            <a:ext cx="465153" cy="6058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7" name="矩形 16"/>
          <p:cNvSpPr/>
          <p:nvPr/>
        </p:nvSpPr>
        <p:spPr>
          <a:xfrm>
            <a:off x="5086085" y="3662151"/>
            <a:ext cx="465153" cy="6058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8" name="矩形 17"/>
          <p:cNvSpPr/>
          <p:nvPr/>
        </p:nvSpPr>
        <p:spPr>
          <a:xfrm>
            <a:off x="6048496" y="3662151"/>
            <a:ext cx="465153" cy="6058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9" name="矩形 18"/>
          <p:cNvSpPr/>
          <p:nvPr/>
        </p:nvSpPr>
        <p:spPr>
          <a:xfrm>
            <a:off x="7010907" y="3662151"/>
            <a:ext cx="465153" cy="6058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39" name="矩形 38"/>
          <p:cNvSpPr/>
          <p:nvPr/>
        </p:nvSpPr>
        <p:spPr>
          <a:xfrm>
            <a:off x="4137807" y="2626532"/>
            <a:ext cx="465153" cy="66547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42" name="矩形 41"/>
          <p:cNvSpPr/>
          <p:nvPr/>
        </p:nvSpPr>
        <p:spPr>
          <a:xfrm>
            <a:off x="7005586" y="2613967"/>
            <a:ext cx="465153" cy="67759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2" name="文字方塊 21"/>
          <p:cNvSpPr txBox="1"/>
          <p:nvPr/>
        </p:nvSpPr>
        <p:spPr>
          <a:xfrm>
            <a:off x="4056057" y="2730092"/>
            <a:ext cx="628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/>
              <a:t>机</a:t>
            </a:r>
            <a:endParaRPr lang="zh-TW" altLang="en-US" sz="2400" dirty="0"/>
          </a:p>
        </p:txBody>
      </p:sp>
      <p:sp>
        <p:nvSpPr>
          <p:cNvPr id="47" name="文字方塊 46"/>
          <p:cNvSpPr txBox="1"/>
          <p:nvPr/>
        </p:nvSpPr>
        <p:spPr>
          <a:xfrm>
            <a:off x="6910544" y="2729641"/>
            <a:ext cx="628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/>
              <a:t>习</a:t>
            </a:r>
            <a:endParaRPr lang="zh-TW" altLang="en-US" sz="2400" dirty="0"/>
          </a:p>
        </p:txBody>
      </p:sp>
      <p:cxnSp>
        <p:nvCxnSpPr>
          <p:cNvPr id="52" name="直線單箭頭接點 51"/>
          <p:cNvCxnSpPr/>
          <p:nvPr/>
        </p:nvCxnSpPr>
        <p:spPr>
          <a:xfrm flipV="1">
            <a:off x="4375776" y="3330828"/>
            <a:ext cx="0" cy="312708"/>
          </a:xfrm>
          <a:prstGeom prst="straightConnector1">
            <a:avLst/>
          </a:prstGeom>
          <a:ln w="254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群組 9"/>
          <p:cNvGrpSpPr/>
          <p:nvPr/>
        </p:nvGrpSpPr>
        <p:grpSpPr>
          <a:xfrm>
            <a:off x="4984659" y="2632514"/>
            <a:ext cx="628650" cy="1029120"/>
            <a:chOff x="3859511" y="3051365"/>
            <a:chExt cx="628650" cy="1029120"/>
          </a:xfrm>
        </p:grpSpPr>
        <p:sp>
          <p:nvSpPr>
            <p:cNvPr id="40" name="矩形 39"/>
            <p:cNvSpPr/>
            <p:nvPr/>
          </p:nvSpPr>
          <p:spPr>
            <a:xfrm>
              <a:off x="3941260" y="3051365"/>
              <a:ext cx="465153" cy="67759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45" name="文字方塊 44"/>
            <p:cNvSpPr txBox="1"/>
            <p:nvPr/>
          </p:nvSpPr>
          <p:spPr>
            <a:xfrm>
              <a:off x="3859511" y="3171950"/>
              <a:ext cx="6286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400" dirty="0"/>
                <a:t>器</a:t>
              </a:r>
            </a:p>
          </p:txBody>
        </p:sp>
        <p:cxnSp>
          <p:nvCxnSpPr>
            <p:cNvPr id="53" name="直線單箭頭接點 52"/>
            <p:cNvCxnSpPr/>
            <p:nvPr/>
          </p:nvCxnSpPr>
          <p:spPr>
            <a:xfrm flipV="1">
              <a:off x="4179230" y="3767777"/>
              <a:ext cx="0" cy="312708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群組 12"/>
          <p:cNvGrpSpPr/>
          <p:nvPr/>
        </p:nvGrpSpPr>
        <p:grpSpPr>
          <a:xfrm>
            <a:off x="5940260" y="2594165"/>
            <a:ext cx="628650" cy="1012422"/>
            <a:chOff x="4815276" y="3051365"/>
            <a:chExt cx="628650" cy="1012422"/>
          </a:xfrm>
        </p:grpSpPr>
        <p:sp>
          <p:nvSpPr>
            <p:cNvPr id="41" name="矩形 40"/>
            <p:cNvSpPr/>
            <p:nvPr/>
          </p:nvSpPr>
          <p:spPr>
            <a:xfrm>
              <a:off x="4903671" y="3051365"/>
              <a:ext cx="465153" cy="67759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46" name="文字方塊 45"/>
            <p:cNvSpPr txBox="1"/>
            <p:nvPr/>
          </p:nvSpPr>
          <p:spPr>
            <a:xfrm>
              <a:off x="4815276" y="3167039"/>
              <a:ext cx="6286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dirty="0"/>
                <a:t>学</a:t>
              </a:r>
              <a:endParaRPr lang="zh-TW" altLang="en-US" sz="2400" dirty="0"/>
            </a:p>
          </p:txBody>
        </p:sp>
        <p:cxnSp>
          <p:nvCxnSpPr>
            <p:cNvPr id="54" name="直線單箭頭接點 53"/>
            <p:cNvCxnSpPr/>
            <p:nvPr/>
          </p:nvCxnSpPr>
          <p:spPr>
            <a:xfrm flipV="1">
              <a:off x="5141641" y="3751079"/>
              <a:ext cx="0" cy="312708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5" name="直線單箭頭接點 54"/>
          <p:cNvCxnSpPr/>
          <p:nvPr/>
        </p:nvCxnSpPr>
        <p:spPr>
          <a:xfrm flipV="1">
            <a:off x="7256408" y="3330379"/>
            <a:ext cx="0" cy="312708"/>
          </a:xfrm>
          <a:prstGeom prst="straightConnector1">
            <a:avLst/>
          </a:prstGeom>
          <a:ln w="254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單箭頭接點 56"/>
          <p:cNvCxnSpPr/>
          <p:nvPr/>
        </p:nvCxnSpPr>
        <p:spPr>
          <a:xfrm>
            <a:off x="3644715" y="3948592"/>
            <a:ext cx="478958" cy="0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單箭頭接點 58"/>
          <p:cNvCxnSpPr/>
          <p:nvPr/>
        </p:nvCxnSpPr>
        <p:spPr>
          <a:xfrm>
            <a:off x="4595136" y="3951367"/>
            <a:ext cx="478958" cy="0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單箭頭接點 59"/>
          <p:cNvCxnSpPr/>
          <p:nvPr/>
        </p:nvCxnSpPr>
        <p:spPr>
          <a:xfrm>
            <a:off x="5562182" y="3954142"/>
            <a:ext cx="478958" cy="0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單箭頭接點 60"/>
          <p:cNvCxnSpPr/>
          <p:nvPr/>
        </p:nvCxnSpPr>
        <p:spPr>
          <a:xfrm>
            <a:off x="6512596" y="3956917"/>
            <a:ext cx="478958" cy="0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矩形 37"/>
          <p:cNvSpPr/>
          <p:nvPr/>
        </p:nvSpPr>
        <p:spPr>
          <a:xfrm>
            <a:off x="8001888" y="3662151"/>
            <a:ext cx="465153" cy="6058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43" name="矩形 42"/>
          <p:cNvSpPr/>
          <p:nvPr/>
        </p:nvSpPr>
        <p:spPr>
          <a:xfrm>
            <a:off x="7967071" y="2626083"/>
            <a:ext cx="465153" cy="66547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44" name="文字方塊 43"/>
          <p:cNvSpPr txBox="1"/>
          <p:nvPr/>
        </p:nvSpPr>
        <p:spPr>
          <a:xfrm>
            <a:off x="7871754" y="2853557"/>
            <a:ext cx="6286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/>
              <a:t>&lt;</a:t>
            </a:r>
            <a:r>
              <a:rPr lang="en-US" altLang="zh-CN" sz="1200" dirty="0" err="1"/>
              <a:t>eos</a:t>
            </a:r>
            <a:r>
              <a:rPr lang="en-US" altLang="zh-CN" sz="1200" dirty="0"/>
              <a:t>&gt;</a:t>
            </a:r>
            <a:endParaRPr lang="zh-TW" altLang="en-US" sz="1200" dirty="0"/>
          </a:p>
        </p:txBody>
      </p:sp>
      <p:cxnSp>
        <p:nvCxnSpPr>
          <p:cNvPr id="48" name="直線單箭頭接點 47"/>
          <p:cNvCxnSpPr/>
          <p:nvPr/>
        </p:nvCxnSpPr>
        <p:spPr>
          <a:xfrm flipV="1">
            <a:off x="8205040" y="3313681"/>
            <a:ext cx="0" cy="312708"/>
          </a:xfrm>
          <a:prstGeom prst="straightConnector1">
            <a:avLst/>
          </a:prstGeom>
          <a:ln w="254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單箭頭接點 48"/>
          <p:cNvCxnSpPr/>
          <p:nvPr/>
        </p:nvCxnSpPr>
        <p:spPr>
          <a:xfrm>
            <a:off x="7503577" y="3956917"/>
            <a:ext cx="478958" cy="0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手繪多邊形 6"/>
          <p:cNvSpPr/>
          <p:nvPr/>
        </p:nvSpPr>
        <p:spPr>
          <a:xfrm>
            <a:off x="4572000" y="2971800"/>
            <a:ext cx="742950" cy="1853860"/>
          </a:xfrm>
          <a:custGeom>
            <a:avLst/>
            <a:gdLst>
              <a:gd name="connsiteX0" fmla="*/ 0 w 742950"/>
              <a:gd name="connsiteY0" fmla="*/ 0 h 1853860"/>
              <a:gd name="connsiteX1" fmla="*/ 247650 w 742950"/>
              <a:gd name="connsiteY1" fmla="*/ 438150 h 1853860"/>
              <a:gd name="connsiteX2" fmla="*/ 285750 w 742950"/>
              <a:gd name="connsiteY2" fmla="*/ 1638300 h 1853860"/>
              <a:gd name="connsiteX3" fmla="*/ 552450 w 742950"/>
              <a:gd name="connsiteY3" fmla="*/ 1828800 h 1853860"/>
              <a:gd name="connsiteX4" fmla="*/ 742950 w 742950"/>
              <a:gd name="connsiteY4" fmla="*/ 1333500 h 1853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2950" h="1853860">
                <a:moveTo>
                  <a:pt x="0" y="0"/>
                </a:moveTo>
                <a:cubicBezTo>
                  <a:pt x="100012" y="82550"/>
                  <a:pt x="200025" y="165100"/>
                  <a:pt x="247650" y="438150"/>
                </a:cubicBezTo>
                <a:cubicBezTo>
                  <a:pt x="295275" y="711200"/>
                  <a:pt x="234950" y="1406525"/>
                  <a:pt x="285750" y="1638300"/>
                </a:cubicBezTo>
                <a:cubicBezTo>
                  <a:pt x="336550" y="1870075"/>
                  <a:pt x="476250" y="1879600"/>
                  <a:pt x="552450" y="1828800"/>
                </a:cubicBezTo>
                <a:cubicBezTo>
                  <a:pt x="628650" y="1778000"/>
                  <a:pt x="685800" y="1555750"/>
                  <a:pt x="742950" y="1333500"/>
                </a:cubicBezTo>
              </a:path>
            </a:pathLst>
          </a:custGeom>
          <a:noFill/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9" name="手繪多邊形 88"/>
          <p:cNvSpPr/>
          <p:nvPr/>
        </p:nvSpPr>
        <p:spPr>
          <a:xfrm>
            <a:off x="5542078" y="2952762"/>
            <a:ext cx="742950" cy="1853860"/>
          </a:xfrm>
          <a:custGeom>
            <a:avLst/>
            <a:gdLst>
              <a:gd name="connsiteX0" fmla="*/ 0 w 742950"/>
              <a:gd name="connsiteY0" fmla="*/ 0 h 1853860"/>
              <a:gd name="connsiteX1" fmla="*/ 247650 w 742950"/>
              <a:gd name="connsiteY1" fmla="*/ 438150 h 1853860"/>
              <a:gd name="connsiteX2" fmla="*/ 285750 w 742950"/>
              <a:gd name="connsiteY2" fmla="*/ 1638300 h 1853860"/>
              <a:gd name="connsiteX3" fmla="*/ 552450 w 742950"/>
              <a:gd name="connsiteY3" fmla="*/ 1828800 h 1853860"/>
              <a:gd name="connsiteX4" fmla="*/ 742950 w 742950"/>
              <a:gd name="connsiteY4" fmla="*/ 1333500 h 1853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2950" h="1853860">
                <a:moveTo>
                  <a:pt x="0" y="0"/>
                </a:moveTo>
                <a:cubicBezTo>
                  <a:pt x="100012" y="82550"/>
                  <a:pt x="200025" y="165100"/>
                  <a:pt x="247650" y="438150"/>
                </a:cubicBezTo>
                <a:cubicBezTo>
                  <a:pt x="295275" y="711200"/>
                  <a:pt x="234950" y="1406525"/>
                  <a:pt x="285750" y="1638300"/>
                </a:cubicBezTo>
                <a:cubicBezTo>
                  <a:pt x="336550" y="1870075"/>
                  <a:pt x="476250" y="1879600"/>
                  <a:pt x="552450" y="1828800"/>
                </a:cubicBezTo>
                <a:cubicBezTo>
                  <a:pt x="628650" y="1778000"/>
                  <a:pt x="685800" y="1555750"/>
                  <a:pt x="742950" y="1333500"/>
                </a:cubicBezTo>
              </a:path>
            </a:pathLst>
          </a:custGeom>
          <a:noFill/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0" name="手繪多邊形 89"/>
          <p:cNvSpPr/>
          <p:nvPr/>
        </p:nvSpPr>
        <p:spPr>
          <a:xfrm>
            <a:off x="6513458" y="2971800"/>
            <a:ext cx="742950" cy="1853860"/>
          </a:xfrm>
          <a:custGeom>
            <a:avLst/>
            <a:gdLst>
              <a:gd name="connsiteX0" fmla="*/ 0 w 742950"/>
              <a:gd name="connsiteY0" fmla="*/ 0 h 1853860"/>
              <a:gd name="connsiteX1" fmla="*/ 247650 w 742950"/>
              <a:gd name="connsiteY1" fmla="*/ 438150 h 1853860"/>
              <a:gd name="connsiteX2" fmla="*/ 285750 w 742950"/>
              <a:gd name="connsiteY2" fmla="*/ 1638300 h 1853860"/>
              <a:gd name="connsiteX3" fmla="*/ 552450 w 742950"/>
              <a:gd name="connsiteY3" fmla="*/ 1828800 h 1853860"/>
              <a:gd name="connsiteX4" fmla="*/ 742950 w 742950"/>
              <a:gd name="connsiteY4" fmla="*/ 1333500 h 1853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2950" h="1853860">
                <a:moveTo>
                  <a:pt x="0" y="0"/>
                </a:moveTo>
                <a:cubicBezTo>
                  <a:pt x="100012" y="82550"/>
                  <a:pt x="200025" y="165100"/>
                  <a:pt x="247650" y="438150"/>
                </a:cubicBezTo>
                <a:cubicBezTo>
                  <a:pt x="295275" y="711200"/>
                  <a:pt x="234950" y="1406525"/>
                  <a:pt x="285750" y="1638300"/>
                </a:cubicBezTo>
                <a:cubicBezTo>
                  <a:pt x="336550" y="1870075"/>
                  <a:pt x="476250" y="1879600"/>
                  <a:pt x="552450" y="1828800"/>
                </a:cubicBezTo>
                <a:cubicBezTo>
                  <a:pt x="628650" y="1778000"/>
                  <a:pt x="685800" y="1555750"/>
                  <a:pt x="742950" y="1333500"/>
                </a:cubicBezTo>
              </a:path>
            </a:pathLst>
          </a:custGeom>
          <a:noFill/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1" name="手繪多邊形 90"/>
          <p:cNvSpPr/>
          <p:nvPr/>
        </p:nvSpPr>
        <p:spPr>
          <a:xfrm>
            <a:off x="7484924" y="2929420"/>
            <a:ext cx="742950" cy="1853860"/>
          </a:xfrm>
          <a:custGeom>
            <a:avLst/>
            <a:gdLst>
              <a:gd name="connsiteX0" fmla="*/ 0 w 742950"/>
              <a:gd name="connsiteY0" fmla="*/ 0 h 1853860"/>
              <a:gd name="connsiteX1" fmla="*/ 247650 w 742950"/>
              <a:gd name="connsiteY1" fmla="*/ 438150 h 1853860"/>
              <a:gd name="connsiteX2" fmla="*/ 285750 w 742950"/>
              <a:gd name="connsiteY2" fmla="*/ 1638300 h 1853860"/>
              <a:gd name="connsiteX3" fmla="*/ 552450 w 742950"/>
              <a:gd name="connsiteY3" fmla="*/ 1828800 h 1853860"/>
              <a:gd name="connsiteX4" fmla="*/ 742950 w 742950"/>
              <a:gd name="connsiteY4" fmla="*/ 1333500 h 1853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2950" h="1853860">
                <a:moveTo>
                  <a:pt x="0" y="0"/>
                </a:moveTo>
                <a:cubicBezTo>
                  <a:pt x="100012" y="82550"/>
                  <a:pt x="200025" y="165100"/>
                  <a:pt x="247650" y="438150"/>
                </a:cubicBezTo>
                <a:cubicBezTo>
                  <a:pt x="295275" y="711200"/>
                  <a:pt x="234950" y="1406525"/>
                  <a:pt x="285750" y="1638300"/>
                </a:cubicBezTo>
                <a:cubicBezTo>
                  <a:pt x="336550" y="1870075"/>
                  <a:pt x="476250" y="1879600"/>
                  <a:pt x="552450" y="1828800"/>
                </a:cubicBezTo>
                <a:cubicBezTo>
                  <a:pt x="628650" y="1778000"/>
                  <a:pt x="685800" y="1555750"/>
                  <a:pt x="742950" y="1333500"/>
                </a:cubicBezTo>
              </a:path>
            </a:pathLst>
          </a:custGeom>
          <a:noFill/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0770703E-DBE0-464C-85F2-C13FCD483315}"/>
              </a:ext>
            </a:extLst>
          </p:cNvPr>
          <p:cNvSpPr/>
          <p:nvPr/>
        </p:nvSpPr>
        <p:spPr>
          <a:xfrm>
            <a:off x="4163347" y="4667500"/>
            <a:ext cx="465153" cy="66547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56" name="文字方塊 21">
            <a:extLst>
              <a:ext uri="{FF2B5EF4-FFF2-40B4-BE49-F238E27FC236}">
                <a16:creationId xmlns:a16="http://schemas.microsoft.com/office/drawing/2014/main" id="{184B9F73-4775-4311-931F-B8C3A9F53092}"/>
              </a:ext>
            </a:extLst>
          </p:cNvPr>
          <p:cNvSpPr txBox="1"/>
          <p:nvPr/>
        </p:nvSpPr>
        <p:spPr>
          <a:xfrm>
            <a:off x="4081597" y="4771060"/>
            <a:ext cx="628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/>
              <a:t>$</a:t>
            </a:r>
            <a:endParaRPr lang="zh-TW" altLang="en-US" sz="2400" dirty="0"/>
          </a:p>
        </p:txBody>
      </p:sp>
      <p:cxnSp>
        <p:nvCxnSpPr>
          <p:cNvPr id="58" name="直線單箭頭接點 51">
            <a:extLst>
              <a:ext uri="{FF2B5EF4-FFF2-40B4-BE49-F238E27FC236}">
                <a16:creationId xmlns:a16="http://schemas.microsoft.com/office/drawing/2014/main" id="{D72D9241-DEA6-4D6B-8DE2-6F86907CB05E}"/>
              </a:ext>
            </a:extLst>
          </p:cNvPr>
          <p:cNvCxnSpPr/>
          <p:nvPr/>
        </p:nvCxnSpPr>
        <p:spPr>
          <a:xfrm flipV="1">
            <a:off x="4375776" y="4267965"/>
            <a:ext cx="0" cy="312708"/>
          </a:xfrm>
          <a:prstGeom prst="straightConnector1">
            <a:avLst/>
          </a:prstGeom>
          <a:ln w="254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1135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39" grpId="0" animBg="1"/>
      <p:bldP spid="42" grpId="0" animBg="1"/>
      <p:bldP spid="22" grpId="0"/>
      <p:bldP spid="47" grpId="0"/>
      <p:bldP spid="38" grpId="0" animBg="1"/>
      <p:bldP spid="43" grpId="0" animBg="1"/>
      <p:bldP spid="44" grpId="0"/>
      <p:bldP spid="7" grpId="0" animBg="1"/>
      <p:bldP spid="89" grpId="0" animBg="1"/>
      <p:bldP spid="90" grpId="0" animBg="1"/>
      <p:bldP spid="91" grpId="0" animBg="1"/>
      <p:bldP spid="50" grpId="0" animBg="1"/>
      <p:bldP spid="56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Teacher Forcing</a:t>
            </a:r>
            <a:endParaRPr lang="zh-CN" altLang="en-US" dirty="0"/>
          </a:p>
        </p:txBody>
      </p:sp>
      <p:pic>
        <p:nvPicPr>
          <p:cNvPr id="3074" name="Picture 2" descr="âteacher forcing Scheduled Samplingâçå¾çæç´¢ç»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600200"/>
            <a:ext cx="7492906" cy="407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917512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Schedule</a:t>
            </a:r>
            <a:r>
              <a:rPr lang="zh-CN" altLang="en-US" dirty="0"/>
              <a:t> </a:t>
            </a:r>
            <a:r>
              <a:rPr lang="en-US" altLang="zh-CN" dirty="0"/>
              <a:t>Sampling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altLang="zh-CN" dirty="0"/>
              <a:t>Gently</a:t>
            </a:r>
            <a:r>
              <a:rPr lang="zh-CN" altLang="en-US" dirty="0"/>
              <a:t> </a:t>
            </a:r>
            <a:r>
              <a:rPr lang="en-US" altLang="zh-CN" dirty="0"/>
              <a:t>Change the training from using the true previous token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the generated token</a:t>
            </a:r>
            <a:endParaRPr lang="zh-CN" altLang="en-US" dirty="0"/>
          </a:p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608308" y="5894606"/>
            <a:ext cx="8743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Scheduled Sampling for Sequence Prediction with Recurrent Neural Networks,</a:t>
            </a:r>
            <a:r>
              <a:rPr lang="zh-CN" altLang="en-US" sz="1600" dirty="0"/>
              <a:t> </a:t>
            </a:r>
            <a:r>
              <a:rPr lang="en-US" altLang="zh-CN" sz="1600" dirty="0"/>
              <a:t>NIPS</a:t>
            </a:r>
            <a:r>
              <a:rPr lang="zh-CN" altLang="en-US" sz="1600" dirty="0"/>
              <a:t> </a:t>
            </a:r>
            <a:r>
              <a:rPr lang="en-US" altLang="zh-CN" sz="1600" dirty="0"/>
              <a:t>2015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2438400"/>
            <a:ext cx="4495800" cy="2972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40826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E25715E-0486-43F0-8786-50DA3695F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RNN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82F9A0B-A700-4D35-9E81-1E22DD90A2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524000"/>
            <a:ext cx="8284259" cy="4505206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C57234A9-F12D-404E-B887-8F11DB0230F4}"/>
              </a:ext>
            </a:extLst>
          </p:cNvPr>
          <p:cNvSpPr/>
          <p:nvPr/>
        </p:nvSpPr>
        <p:spPr>
          <a:xfrm>
            <a:off x="3352800" y="5943600"/>
            <a:ext cx="44294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simple one-variable arithmetic sequences</a:t>
            </a:r>
          </a:p>
        </p:txBody>
      </p:sp>
    </p:spTree>
    <p:extLst>
      <p:ext uri="{BB962C8B-B14F-4D97-AF65-F5344CB8AC3E}">
        <p14:creationId xmlns:p14="http://schemas.microsoft.com/office/powerpoint/2010/main" val="975119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概率生成模型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lvl="1"/>
            <a:r>
              <a:rPr lang="zh-CN" altLang="en-US" dirty="0"/>
              <a:t>生成模型指一系列用于随机生成可观测数据的模型。</a:t>
            </a:r>
            <a:endParaRPr lang="en-US" altLang="zh-CN" dirty="0"/>
          </a:p>
          <a:p>
            <a:pPr lvl="1"/>
            <a:r>
              <a:rPr lang="zh-CN" altLang="en-US" dirty="0"/>
              <a:t>生成数据</a:t>
            </a:r>
            <a:r>
              <a:rPr lang="en-US" altLang="zh-CN" dirty="0"/>
              <a:t>x</a:t>
            </a:r>
            <a:r>
              <a:rPr lang="zh-CN" altLang="en-US" dirty="0"/>
              <a:t>的过程可以分为两步进行：</a:t>
            </a:r>
            <a:endParaRPr lang="en-US" altLang="zh-CN" dirty="0"/>
          </a:p>
          <a:p>
            <a:pPr lvl="2"/>
            <a:r>
              <a:rPr lang="zh-CN" altLang="en-US" dirty="0"/>
              <a:t>根据隐变量的先验分布</a:t>
            </a:r>
            <a:r>
              <a:rPr lang="en-US" altLang="zh-CN" dirty="0"/>
              <a:t>p(</a:t>
            </a:r>
            <a:r>
              <a:rPr lang="en-US" altLang="zh-CN" dirty="0" err="1"/>
              <a:t>z;θ</a:t>
            </a:r>
            <a:r>
              <a:rPr lang="en-US" altLang="zh-CN" dirty="0"/>
              <a:t>)</a:t>
            </a:r>
            <a:r>
              <a:rPr lang="zh-CN" altLang="en-US" dirty="0"/>
              <a:t>进行采样，得到样本</a:t>
            </a:r>
            <a:r>
              <a:rPr lang="en-US" altLang="zh-CN" dirty="0"/>
              <a:t>z</a:t>
            </a:r>
            <a:r>
              <a:rPr lang="zh-CN" altLang="en-US" dirty="0"/>
              <a:t>；</a:t>
            </a:r>
          </a:p>
          <a:p>
            <a:pPr lvl="2"/>
            <a:r>
              <a:rPr lang="zh-CN" altLang="en-US" dirty="0"/>
              <a:t>根据条件分布</a:t>
            </a:r>
            <a:r>
              <a:rPr lang="en-US" altLang="zh-CN" dirty="0"/>
              <a:t>p(</a:t>
            </a:r>
            <a:r>
              <a:rPr lang="en-US" altLang="zh-CN" dirty="0" err="1"/>
              <a:t>x|z;θ</a:t>
            </a:r>
            <a:r>
              <a:rPr lang="en-US" altLang="zh-CN" dirty="0"/>
              <a:t>)</a:t>
            </a:r>
            <a:r>
              <a:rPr lang="zh-CN" altLang="en-US" dirty="0"/>
              <a:t>进行采样，得到</a:t>
            </a:r>
            <a:r>
              <a:rPr lang="en-US" altLang="zh-CN" dirty="0"/>
              <a:t>x</a:t>
            </a:r>
            <a:r>
              <a:rPr lang="zh-CN" altLang="en-US" dirty="0"/>
              <a:t>。</a:t>
            </a:r>
          </a:p>
        </p:txBody>
      </p:sp>
      <p:pic>
        <p:nvPicPr>
          <p:cNvPr id="5" name="图片 4" descr="屏幕剪辑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2286000"/>
            <a:ext cx="2267266" cy="259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05304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793FE4-2E5F-4997-A28F-4D992BC72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序列生成中的</a:t>
            </a:r>
            <a:r>
              <a:rPr lang="en-US" altLang="zh-CN" dirty="0"/>
              <a:t>GAN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62BEA9F-47F1-454B-BDFD-6BABC75866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752600"/>
            <a:ext cx="8964620" cy="370124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BC0C2783-3791-434E-A9FF-DB18AD24B547}"/>
              </a:ext>
            </a:extLst>
          </p:cNvPr>
          <p:cNvSpPr/>
          <p:nvPr/>
        </p:nvSpPr>
        <p:spPr>
          <a:xfrm>
            <a:off x="9682099" y="3443207"/>
            <a:ext cx="18860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not differentiable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94BABE2-A589-469F-BA97-2694DF30011A}"/>
              </a:ext>
            </a:extLst>
          </p:cNvPr>
          <p:cNvSpPr/>
          <p:nvPr/>
        </p:nvSpPr>
        <p:spPr>
          <a:xfrm>
            <a:off x="8686800" y="5665386"/>
            <a:ext cx="3200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Gumbel-softmax distribution</a:t>
            </a:r>
          </a:p>
        </p:txBody>
      </p:sp>
    </p:spTree>
    <p:extLst>
      <p:ext uri="{BB962C8B-B14F-4D97-AF65-F5344CB8AC3E}">
        <p14:creationId xmlns:p14="http://schemas.microsoft.com/office/powerpoint/2010/main" val="754673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628DBC-1A97-475E-98CC-4C1C1C848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/>
              <a:t>SeqGAN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5519AD6-6AC0-4635-95E5-ED21874AA122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zh-CN" altLang="en-US" dirty="0"/>
              <a:t>使用强化学习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5945407-BB68-4E66-B90F-3AA08DD0F5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2895600"/>
            <a:ext cx="6404198" cy="2258742"/>
          </a:xfrm>
          <a:prstGeom prst="rect">
            <a:avLst/>
          </a:prstGeom>
        </p:spPr>
      </p:pic>
      <p:pic>
        <p:nvPicPr>
          <p:cNvPr id="5" name="Picture 2" descr="âReinforcement Learningâçå¾çæç´¢ç»æ">
            <a:extLst>
              <a:ext uri="{FF2B5EF4-FFF2-40B4-BE49-F238E27FC236}">
                <a16:creationId xmlns:a16="http://schemas.microsoft.com/office/drawing/2014/main" id="{333D6262-0B66-4585-9EDA-26FE00B6C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891725"/>
            <a:ext cx="5132306" cy="197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F1751EF8-4056-40CE-9E78-F259C010E408}"/>
              </a:ext>
            </a:extLst>
          </p:cNvPr>
          <p:cNvCxnSpPr/>
          <p:nvPr/>
        </p:nvCxnSpPr>
        <p:spPr>
          <a:xfrm>
            <a:off x="5596180" y="1744980"/>
            <a:ext cx="0" cy="388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290266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876800" y="4038600"/>
            <a:ext cx="23134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https://nndl.github.io/</a:t>
            </a:r>
          </a:p>
        </p:txBody>
      </p:sp>
    </p:spTree>
    <p:extLst>
      <p:ext uri="{BB962C8B-B14F-4D97-AF65-F5344CB8AC3E}">
        <p14:creationId xmlns:p14="http://schemas.microsoft.com/office/powerpoint/2010/main" val="17849974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深度生成模型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zh-CN" altLang="en-US" dirty="0"/>
              <a:t>深度生成模型就是利用神经网络来建模条件分布</a:t>
            </a:r>
            <a:r>
              <a:rPr lang="en-US" altLang="zh-CN" dirty="0"/>
              <a:t>p(</a:t>
            </a:r>
            <a:r>
              <a:rPr lang="en-US" altLang="zh-CN" dirty="0" err="1"/>
              <a:t>x|z;θ</a:t>
            </a:r>
            <a:r>
              <a:rPr lang="en-US" altLang="zh-CN" dirty="0"/>
              <a:t>)</a:t>
            </a:r>
            <a:r>
              <a:rPr lang="zh-CN" altLang="en-US" dirty="0"/>
              <a:t>。</a:t>
            </a:r>
          </a:p>
          <a:p>
            <a:pPr lvl="1"/>
            <a:r>
              <a:rPr lang="zh-CN" altLang="en-US" dirty="0"/>
              <a:t>变分自编码器（</a:t>
            </a:r>
            <a:r>
              <a:rPr lang="en-US" altLang="zh-CN" dirty="0"/>
              <a:t>Variational Autoencoder</a:t>
            </a:r>
            <a:r>
              <a:rPr lang="zh-CN" altLang="en-US" dirty="0"/>
              <a:t>，</a:t>
            </a:r>
            <a:r>
              <a:rPr lang="en-US" altLang="zh-CN" dirty="0"/>
              <a:t>VAE</a:t>
            </a:r>
            <a:r>
              <a:rPr lang="zh-CN" altLang="en-US" dirty="0"/>
              <a:t>）</a:t>
            </a:r>
            <a:r>
              <a:rPr lang="en-US" altLang="zh-CN" dirty="0"/>
              <a:t>[</a:t>
            </a:r>
            <a:r>
              <a:rPr lang="en-US" altLang="zh-CN" dirty="0" err="1"/>
              <a:t>Kingma</a:t>
            </a:r>
            <a:r>
              <a:rPr lang="en-US" altLang="zh-CN" dirty="0"/>
              <a:t> and Welling, 2013, Rezende et al., 2014]</a:t>
            </a:r>
            <a:r>
              <a:rPr lang="zh-CN" altLang="en-US" dirty="0"/>
              <a:t>。</a:t>
            </a:r>
          </a:p>
          <a:p>
            <a:pPr lvl="1"/>
            <a:endParaRPr lang="en-US" altLang="zh-CN" dirty="0"/>
          </a:p>
          <a:p>
            <a:pPr lvl="1"/>
            <a:r>
              <a:rPr lang="zh-CN" altLang="en-US" dirty="0"/>
              <a:t>生成对抗网络（</a:t>
            </a:r>
            <a:r>
              <a:rPr lang="en-US" altLang="zh-CN" dirty="0"/>
              <a:t>Generative Adversarial Network</a:t>
            </a:r>
            <a:r>
              <a:rPr lang="zh-CN" altLang="en-US" dirty="0"/>
              <a:t>，</a:t>
            </a:r>
            <a:r>
              <a:rPr lang="en-US" altLang="zh-CN" dirty="0"/>
              <a:t>GAN</a:t>
            </a:r>
            <a:r>
              <a:rPr lang="zh-CN" altLang="en-US" dirty="0"/>
              <a:t>）</a:t>
            </a:r>
            <a:r>
              <a:rPr lang="en-US" altLang="zh-CN" dirty="0"/>
              <a:t>[</a:t>
            </a:r>
            <a:r>
              <a:rPr lang="en-US" altLang="zh-CN" dirty="0" err="1"/>
              <a:t>Goodfellow</a:t>
            </a:r>
            <a:r>
              <a:rPr lang="en-US" altLang="zh-CN" dirty="0"/>
              <a:t> et al., 2014]</a:t>
            </a:r>
          </a:p>
          <a:p>
            <a:pPr lvl="1"/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4067986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变分自编码器</a:t>
            </a:r>
          </a:p>
        </p:txBody>
      </p:sp>
    </p:spTree>
    <p:extLst>
      <p:ext uri="{BB962C8B-B14F-4D97-AF65-F5344CB8AC3E}">
        <p14:creationId xmlns:p14="http://schemas.microsoft.com/office/powerpoint/2010/main" val="249386070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">
  <a:themeElements>
    <a:clrScheme name="qxp">
      <a:dk1>
        <a:srgbClr val="2A4A75"/>
      </a:dk1>
      <a:lt1>
        <a:sysClr val="window" lastClr="FFFFFF"/>
      </a:lt1>
      <a:dk2>
        <a:srgbClr val="2A4A75"/>
      </a:dk2>
      <a:lt2>
        <a:srgbClr val="DEF5FA"/>
      </a:lt2>
      <a:accent1>
        <a:srgbClr val="1C314E"/>
      </a:accent1>
      <a:accent2>
        <a:srgbClr val="EB641B"/>
      </a:accent2>
      <a:accent3>
        <a:srgbClr val="DA1F28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qxp">
      <a:majorFont>
        <a:latin typeface="Helvetica"/>
        <a:ea typeface="微软雅黑"/>
        <a:cs typeface=""/>
      </a:majorFont>
      <a:minorFont>
        <a:latin typeface="Helvetica"/>
        <a:ea typeface="华文楷体"/>
        <a:cs typeface="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>
    <a:spDef>
      <a:spPr/>
      <a:bodyPr wrap="none">
        <a:spAutoFit/>
      </a:bodyPr>
      <a:lstStyle>
        <a:defPPr>
          <a:defRPr sz="2400" dirty="0"/>
        </a:defPPr>
      </a:lst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17885</TotalTime>
  <Words>2294</Words>
  <Application>Microsoft Office PowerPoint</Application>
  <PresentationFormat>宽屏</PresentationFormat>
  <Paragraphs>367</Paragraphs>
  <Slides>72</Slides>
  <Notes>15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72</vt:i4>
      </vt:variant>
    </vt:vector>
  </HeadingPairs>
  <TitlesOfParts>
    <vt:vector size="86" baseType="lpstr">
      <vt:lpstr>Lucida Grande</vt:lpstr>
      <vt:lpstr>新細明體</vt:lpstr>
      <vt:lpstr>华文楷体</vt:lpstr>
      <vt:lpstr>华文细黑</vt:lpstr>
      <vt:lpstr>宋体</vt:lpstr>
      <vt:lpstr>微软雅黑</vt:lpstr>
      <vt:lpstr>Arial</vt:lpstr>
      <vt:lpstr>Calibri</vt:lpstr>
      <vt:lpstr>Cambria</vt:lpstr>
      <vt:lpstr>Cambria Math</vt:lpstr>
      <vt:lpstr>Helvetica</vt:lpstr>
      <vt:lpstr>Wingdings</vt:lpstr>
      <vt:lpstr>Wingdings 3</vt:lpstr>
      <vt:lpstr>Origin</vt:lpstr>
      <vt:lpstr>深度生成模型</vt:lpstr>
      <vt:lpstr>参考</vt:lpstr>
      <vt:lpstr>生成模型</vt:lpstr>
      <vt:lpstr>机器学习的两种范式</vt:lpstr>
      <vt:lpstr>生成模型：可以生成数据的模型</vt:lpstr>
      <vt:lpstr>生成数据的另一种思路</vt:lpstr>
      <vt:lpstr>概率生成模型</vt:lpstr>
      <vt:lpstr>深度生成模型</vt:lpstr>
      <vt:lpstr>变分自编码器</vt:lpstr>
      <vt:lpstr>EM算法回顾</vt:lpstr>
      <vt:lpstr>变分自编码器(VAE)</vt:lpstr>
      <vt:lpstr>变分自编码器</vt:lpstr>
      <vt:lpstr>推断网络</vt:lpstr>
      <vt:lpstr>生成网络</vt:lpstr>
      <vt:lpstr>模型汇总</vt:lpstr>
      <vt:lpstr>再参数化</vt:lpstr>
      <vt:lpstr>变分自编码器的训练过程</vt:lpstr>
      <vt:lpstr>变分自编码器学习到的隐变量流形</vt:lpstr>
      <vt:lpstr>生成对抗网络</vt:lpstr>
      <vt:lpstr>显式密度模型和隐式密度模型</vt:lpstr>
      <vt:lpstr>生成网络</vt:lpstr>
      <vt:lpstr>生成网络示例</vt:lpstr>
      <vt:lpstr>判别网络</vt:lpstr>
      <vt:lpstr>MinMax Game</vt:lpstr>
      <vt:lpstr>对抗过程</vt:lpstr>
      <vt:lpstr>MinMax Game</vt:lpstr>
      <vt:lpstr>训练过程</vt:lpstr>
      <vt:lpstr>Anime Face Generation</vt:lpstr>
      <vt:lpstr>Anime Face Generation</vt:lpstr>
      <vt:lpstr>Anime Face Generation</vt:lpstr>
      <vt:lpstr>例子</vt:lpstr>
      <vt:lpstr>一个具体的模型：DCGANs</vt:lpstr>
      <vt:lpstr>DCGANs</vt:lpstr>
      <vt:lpstr>模型分析</vt:lpstr>
      <vt:lpstr>数据分布</vt:lpstr>
      <vt:lpstr>模型分析</vt:lpstr>
      <vt:lpstr>不稳定性：生成网络的梯度消失</vt:lpstr>
      <vt:lpstr>模型坍塌：生成网络的“错误”目标</vt:lpstr>
      <vt:lpstr>前向和逆向KL散度</vt:lpstr>
      <vt:lpstr>前向和逆向KL散度</vt:lpstr>
      <vt:lpstr>改进</vt:lpstr>
      <vt:lpstr>Least Square GAN (LSGAN)</vt:lpstr>
      <vt:lpstr>f-GAN</vt:lpstr>
      <vt:lpstr>f-GAN</vt:lpstr>
      <vt:lpstr>Wasserstein GAN</vt:lpstr>
      <vt:lpstr>Wasserstein距离</vt:lpstr>
      <vt:lpstr>Wasserstein距离</vt:lpstr>
      <vt:lpstr>Kantorovich- Rubinstein 对偶定理</vt:lpstr>
      <vt:lpstr>Lipschitz连续函数</vt:lpstr>
      <vt:lpstr>Wasserstein GAN</vt:lpstr>
      <vt:lpstr>梯度问题</vt:lpstr>
      <vt:lpstr>PowerPoint 演示文稿</vt:lpstr>
      <vt:lpstr>PowerPoint 演示文稿</vt:lpstr>
      <vt:lpstr>PowerPoint 演示文稿</vt:lpstr>
      <vt:lpstr>GAN的扩展</vt:lpstr>
      <vt:lpstr>条件生成</vt:lpstr>
      <vt:lpstr>条件生成</vt:lpstr>
      <vt:lpstr>Conditional GAN</vt:lpstr>
      <vt:lpstr>PowerPoint 演示文稿</vt:lpstr>
      <vt:lpstr>InfoGAN</vt:lpstr>
      <vt:lpstr>PowerPoint 演示文稿</vt:lpstr>
      <vt:lpstr>PowerPoint 演示文稿</vt:lpstr>
      <vt:lpstr>AC-GAN</vt:lpstr>
      <vt:lpstr>BiGAN</vt:lpstr>
      <vt:lpstr>序列生成</vt:lpstr>
      <vt:lpstr>序列生成</vt:lpstr>
      <vt:lpstr>Teacher Forcing</vt:lpstr>
      <vt:lpstr>Schedule Sampling</vt:lpstr>
      <vt:lpstr>RNN</vt:lpstr>
      <vt:lpstr>序列生成中的GAN</vt:lpstr>
      <vt:lpstr>SeqGAN</vt:lpstr>
      <vt:lpstr>PowerPoint 演示文稿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Personal Branding Roadmap Template</dc:title>
  <dc:creator>Xipeng Qiu</dc:creator>
  <cp:lastModifiedBy>Qiu Xipeng</cp:lastModifiedBy>
  <cp:revision>1885</cp:revision>
  <dcterms:created xsi:type="dcterms:W3CDTF">2009-03-19T21:17:53Z</dcterms:created>
  <dcterms:modified xsi:type="dcterms:W3CDTF">2019-12-14T14:18:02Z</dcterms:modified>
</cp:coreProperties>
</file>