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5"/>
  </p:notesMasterIdLst>
  <p:sldIdLst>
    <p:sldId id="256" r:id="rId2"/>
    <p:sldId id="470" r:id="rId3"/>
    <p:sldId id="460" r:id="rId4"/>
    <p:sldId id="461" r:id="rId5"/>
    <p:sldId id="462" r:id="rId6"/>
    <p:sldId id="464" r:id="rId7"/>
    <p:sldId id="463" r:id="rId8"/>
    <p:sldId id="467" r:id="rId9"/>
    <p:sldId id="468" r:id="rId10"/>
    <p:sldId id="469" r:id="rId11"/>
    <p:sldId id="1026" r:id="rId12"/>
    <p:sldId id="448" r:id="rId13"/>
    <p:sldId id="1298" r:id="rId14"/>
    <p:sldId id="1299" r:id="rId15"/>
    <p:sldId id="1300" r:id="rId16"/>
    <p:sldId id="1301" r:id="rId17"/>
    <p:sldId id="1302" r:id="rId18"/>
    <p:sldId id="1293" r:id="rId19"/>
    <p:sldId id="1294" r:id="rId20"/>
    <p:sldId id="449" r:id="rId21"/>
    <p:sldId id="1254" r:id="rId22"/>
    <p:sldId id="1313" r:id="rId23"/>
    <p:sldId id="1314" r:id="rId24"/>
    <p:sldId id="1303" r:id="rId25"/>
    <p:sldId id="1304" r:id="rId26"/>
    <p:sldId id="451" r:id="rId27"/>
    <p:sldId id="1307" r:id="rId28"/>
    <p:sldId id="450" r:id="rId29"/>
    <p:sldId id="1272" r:id="rId30"/>
    <p:sldId id="452" r:id="rId31"/>
    <p:sldId id="1306" r:id="rId32"/>
    <p:sldId id="1098" r:id="rId33"/>
    <p:sldId id="507" r:id="rId34"/>
    <p:sldId id="509" r:id="rId35"/>
    <p:sldId id="455" r:id="rId36"/>
    <p:sldId id="1315" r:id="rId37"/>
    <p:sldId id="456" r:id="rId38"/>
    <p:sldId id="1308" r:id="rId39"/>
    <p:sldId id="457" r:id="rId40"/>
    <p:sldId id="1309" r:id="rId41"/>
    <p:sldId id="1310" r:id="rId42"/>
    <p:sldId id="1311" r:id="rId43"/>
    <p:sldId id="1312" r:id="rId44"/>
    <p:sldId id="1316" r:id="rId45"/>
    <p:sldId id="1297" r:id="rId46"/>
    <p:sldId id="1273" r:id="rId47"/>
    <p:sldId id="1103" r:id="rId48"/>
    <p:sldId id="458" r:id="rId49"/>
    <p:sldId id="454" r:id="rId50"/>
    <p:sldId id="459" r:id="rId51"/>
    <p:sldId id="1101" r:id="rId52"/>
    <p:sldId id="711" r:id="rId53"/>
    <p:sldId id="447" r:id="rId5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默认节" id="{F7C6C2FB-27F1-4C54-84AD-CB6625FEB4C3}">
          <p14:sldIdLst>
            <p14:sldId id="256"/>
            <p14:sldId id="470"/>
            <p14:sldId id="460"/>
            <p14:sldId id="461"/>
            <p14:sldId id="462"/>
            <p14:sldId id="464"/>
            <p14:sldId id="463"/>
            <p14:sldId id="467"/>
            <p14:sldId id="468"/>
            <p14:sldId id="469"/>
            <p14:sldId id="1026"/>
            <p14:sldId id="448"/>
            <p14:sldId id="1298"/>
            <p14:sldId id="1299"/>
            <p14:sldId id="1300"/>
            <p14:sldId id="1301"/>
            <p14:sldId id="1302"/>
            <p14:sldId id="1293"/>
            <p14:sldId id="1294"/>
            <p14:sldId id="449"/>
            <p14:sldId id="1254"/>
            <p14:sldId id="1313"/>
            <p14:sldId id="1314"/>
            <p14:sldId id="1303"/>
            <p14:sldId id="1304"/>
            <p14:sldId id="451"/>
            <p14:sldId id="1307"/>
            <p14:sldId id="450"/>
            <p14:sldId id="1272"/>
            <p14:sldId id="452"/>
            <p14:sldId id="1306"/>
            <p14:sldId id="1098"/>
            <p14:sldId id="507"/>
            <p14:sldId id="509"/>
            <p14:sldId id="455"/>
            <p14:sldId id="1315"/>
            <p14:sldId id="456"/>
            <p14:sldId id="1308"/>
            <p14:sldId id="457"/>
            <p14:sldId id="1309"/>
            <p14:sldId id="1310"/>
            <p14:sldId id="1311"/>
            <p14:sldId id="1312"/>
            <p14:sldId id="1316"/>
            <p14:sldId id="1297"/>
            <p14:sldId id="1273"/>
            <p14:sldId id="1103"/>
            <p14:sldId id="458"/>
            <p14:sldId id="454"/>
            <p14:sldId id="459"/>
            <p14:sldId id="1101"/>
            <p14:sldId id="711"/>
            <p14:sldId id="4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79006" autoAdjust="0"/>
  </p:normalViewPr>
  <p:slideViewPr>
    <p:cSldViewPr>
      <p:cViewPr varScale="1">
        <p:scale>
          <a:sx n="109" d="100"/>
          <a:sy n="109" d="100"/>
        </p:scale>
        <p:origin x="1241" y="5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83E5292-C197-4B29-8ABD-C7AEB5E0B154}" type="datetimeFigureOut">
              <a:rPr lang="en-US" altLang="zh-CN"/>
              <a:pPr>
                <a:defRPr/>
              </a:pPr>
              <a:t>12/23/2019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C119E0-CEE4-4FF8-83B2-DC856A2C17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4896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9393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更换右边图片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1402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Gamma</a:t>
            </a:r>
            <a:r>
              <a:rPr lang="zh-CN" altLang="en-US" dirty="0"/>
              <a:t>定义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0700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增加</a:t>
            </a:r>
            <a:r>
              <a:rPr lang="en-US" altLang="zh-CN" dirty="0" err="1"/>
              <a:t>ngram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46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901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we have more examples ….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096D2-8776-4F5C-A458-4FD37E7160D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741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更换右边图片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6265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p(</a:t>
            </a:r>
            <a:r>
              <a:rPr lang="en-US" altLang="zh-CN" dirty="0" err="1"/>
              <a:t>x|y</a:t>
            </a:r>
            <a:r>
              <a:rPr lang="zh-CN" altLang="en-US" dirty="0"/>
              <a:t>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0428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5778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对应分布为</a:t>
            </a:r>
            <a:r>
              <a:rPr lang="en-US" altLang="zh-CN" dirty="0"/>
              <a:t>p(x)</a:t>
            </a:r>
            <a:r>
              <a:rPr lang="zh-CN" altLang="en-US" dirty="0"/>
              <a:t>的随机变量，熵</a:t>
            </a:r>
            <a:r>
              <a:rPr lang="en-US" altLang="zh-CN" dirty="0"/>
              <a:t>H(p)</a:t>
            </a:r>
            <a:r>
              <a:rPr lang="zh-CN" altLang="en-US" dirty="0"/>
              <a:t>表示其最优编码长度。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8194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对应分布为</a:t>
            </a:r>
            <a:r>
              <a:rPr lang="en-US" altLang="zh-CN" dirty="0"/>
              <a:t>p(x)</a:t>
            </a:r>
            <a:r>
              <a:rPr lang="zh-CN" altLang="en-US" dirty="0"/>
              <a:t>的随机变量，熵</a:t>
            </a:r>
            <a:r>
              <a:rPr lang="en-US" altLang="zh-CN" dirty="0"/>
              <a:t>H(p)</a:t>
            </a:r>
            <a:r>
              <a:rPr lang="zh-CN" altLang="en-US" dirty="0"/>
              <a:t>表示其最优编码长度。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2654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更换公式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3728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目标类别</a:t>
            </a:r>
            <a:r>
              <a:rPr lang="en-US" altLang="zh-CN" dirty="0"/>
              <a:t>y = c</a:t>
            </a:r>
            <a:r>
              <a:rPr lang="zh-CN" altLang="en-US" dirty="0"/>
              <a:t>的后验概率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391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999067" y="2438403"/>
            <a:ext cx="9753600" cy="1956197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304800" y="673896"/>
            <a:ext cx="7213600" cy="719623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zh-CN" sz="360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999067" y="2438403"/>
            <a:ext cx="304800" cy="1956197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359806" y="665099"/>
            <a:ext cx="187820" cy="73123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418167" y="2676527"/>
            <a:ext cx="9144000" cy="1514475"/>
          </a:xfr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63006" y="726666"/>
            <a:ext cx="6853796" cy="568735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2946402" y="4800600"/>
            <a:ext cx="6737351" cy="1600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672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999067" y="2438403"/>
            <a:ext cx="9753600" cy="1956197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999067" y="2438403"/>
            <a:ext cx="304800" cy="1956197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418167" y="2676527"/>
            <a:ext cx="9144000" cy="1514475"/>
          </a:xfrm>
        </p:spPr>
        <p:txBody>
          <a:bodyPr anchor="ctr"/>
          <a:lstStyle>
            <a:lvl1pPr algn="ctr"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8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>
            <a:lvl1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 sz="2400"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>
              <a:defRPr sz="2400">
                <a:latin typeface="华文楷体" panose="02010600040101010101" pitchFamily="2" charset="-122"/>
                <a:ea typeface="华文楷体" panose="02010600040101010101" pitchFamily="2" charset="-122"/>
              </a:defRPr>
            </a:lvl3pPr>
            <a:lvl4pPr>
              <a:defRPr sz="1800">
                <a:latin typeface="华文楷体" panose="02010600040101010101" pitchFamily="2" charset="-122"/>
                <a:ea typeface="华文楷体" panose="02010600040101010101" pitchFamily="2" charset="-122"/>
              </a:defRPr>
            </a:lvl4pPr>
            <a:lvl5pPr>
              <a:defRPr sz="1600">
                <a:latin typeface="华文楷体" panose="02010600040101010101" pitchFamily="2" charset="-122"/>
                <a:ea typeface="华文楷体" panose="02010600040101010101" pitchFamily="2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95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125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18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6299200" cy="4937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7112000" y="1219200"/>
            <a:ext cx="0" cy="4937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01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68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876800" y="3048003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谢  谢</a:t>
            </a:r>
            <a:endParaRPr lang="en-US" altLang="zh-CN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808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Straight Connector 27"/>
          <p:cNvSpPr>
            <a:spLocks noChangeShapeType="1"/>
          </p:cNvSpPr>
          <p:nvPr userDrawn="1"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+mn-ea"/>
              <a:ea typeface="+mn-ea"/>
            </a:endParaRPr>
          </a:p>
        </p:txBody>
      </p:sp>
      <p:sp>
        <p:nvSpPr>
          <p:cNvPr id="16" name="Footer Placeholder 2"/>
          <p:cNvSpPr txBox="1">
            <a:spLocks/>
          </p:cNvSpPr>
          <p:nvPr userDrawn="1"/>
        </p:nvSpPr>
        <p:spPr>
          <a:xfrm>
            <a:off x="4064000" y="6362437"/>
            <a:ext cx="3962400" cy="3651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latin typeface="+mn-ea"/>
                <a:ea typeface="+mn-ea"/>
              </a:rPr>
              <a:t>《</a:t>
            </a:r>
            <a:r>
              <a:rPr lang="zh-CN" altLang="en-US" sz="1400" dirty="0">
                <a:latin typeface="+mn-ea"/>
                <a:ea typeface="+mn-ea"/>
              </a:rPr>
              <a:t>神经网络与深度学习</a:t>
            </a:r>
            <a:r>
              <a:rPr lang="en-US" altLang="zh-CN" sz="1400" dirty="0">
                <a:latin typeface="+mn-ea"/>
                <a:ea typeface="+mn-ea"/>
              </a:rPr>
              <a:t>》</a:t>
            </a:r>
            <a:endParaRPr lang="zh-CN" altLang="zh-CN" sz="1400" dirty="0">
              <a:latin typeface="+mn-ea"/>
              <a:ea typeface="+mn-e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0972800" y="6362437"/>
            <a:ext cx="375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7A0AC270-0923-4589-A51D-6091E7C5371F}" type="slidenum">
              <a:rPr lang="zh-CN" altLang="en-US" sz="1400" kern="1200" smtClean="0">
                <a:solidFill>
                  <a:schemeClr val="tx2"/>
                </a:solidFill>
                <a:latin typeface="+mn-ea"/>
                <a:ea typeface="+mn-ea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CN" sz="1400" kern="1200" dirty="0">
              <a:solidFill>
                <a:schemeClr val="tx2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31" r:id="rId2"/>
    <p:sldLayoutId id="2147483824" r:id="rId3"/>
    <p:sldLayoutId id="2147483828" r:id="rId4"/>
    <p:sldLayoutId id="2147483826" r:id="rId5"/>
    <p:sldLayoutId id="2147483832" r:id="rId6"/>
    <p:sldLayoutId id="2147483830" r:id="rId7"/>
    <p:sldLayoutId id="2147483829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libri" panose="020F050202020403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anose="020F050202020403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anose="020F050202020403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anose="020F050202020403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04788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lang="en-US" altLang="zh-CN" sz="3200" kern="1200" dirty="0" smtClean="0">
          <a:solidFill>
            <a:schemeClr val="accent2"/>
          </a:solidFill>
          <a:latin typeface="+mn-ea"/>
          <a:ea typeface="+mn-ea"/>
          <a:cs typeface="Arial" panose="020B0604020202020204" pitchFamily="34" charset="0"/>
        </a:defRPr>
      </a:lvl1pPr>
      <a:lvl2pPr marL="410766" indent="-204788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800" kern="1200">
          <a:solidFill>
            <a:schemeClr val="tx2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616744" indent="-171450" algn="l" rtl="0" eaLnBrk="0" fontAlgn="base" hangingPunct="0">
        <a:spcBef>
          <a:spcPts val="375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822722" indent="-171450" algn="l" rtl="0" eaLnBrk="0" fontAlgn="base" hangingPunct="0">
        <a:spcBef>
          <a:spcPts val="300"/>
        </a:spcBef>
        <a:spcAft>
          <a:spcPct val="0"/>
        </a:spcAft>
        <a:buClr>
          <a:srgbClr val="CF5716"/>
        </a:buClr>
        <a:buSzPct val="70000"/>
        <a:buFont typeface="Wingdings" panose="05000000000000000000" pitchFamily="2" charset="2"/>
        <a:buChar char="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1028700" indent="-171450" algn="l" rtl="0" eaLnBrk="0" fontAlgn="base" hangingPunct="0">
        <a:spcBef>
          <a:spcPts val="225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1234440" indent="-137160" algn="l" rtl="0" eaLnBrk="1" latinLnBrk="0" hangingPunct="1">
        <a:spcBef>
          <a:spcPts val="225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37160" algn="l" rtl="0" eaLnBrk="1" latinLnBrk="0" hangingPunct="1">
        <a:spcBef>
          <a:spcPts val="225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1645920" indent="-137160" algn="l" rtl="0" eaLnBrk="1" latinLnBrk="0" hangingPunct="1">
        <a:spcBef>
          <a:spcPts val="225"/>
        </a:spcBef>
        <a:buClr>
          <a:srgbClr val="9FB8CD"/>
        </a:buClr>
        <a:buSzPct val="75000"/>
        <a:buFont typeface="Wingdings 3"/>
        <a:buChar char=""/>
        <a:defRPr kumimoji="0" lang="en-US" sz="9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ndl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tm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tmp"/><Relationship Id="rId4" Type="http://schemas.openxmlformats.org/officeDocument/2006/relationships/image" Target="../media/image61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tmp"/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tm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m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tmp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mp"/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tmp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tmp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tmp"/><Relationship Id="rId2" Type="http://schemas.openxmlformats.org/officeDocument/2006/relationships/image" Target="../media/image85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tmp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tmp"/><Relationship Id="rId3" Type="http://schemas.openxmlformats.org/officeDocument/2006/relationships/image" Target="../media/image89.tmp"/><Relationship Id="rId7" Type="http://schemas.openxmlformats.org/officeDocument/2006/relationships/image" Target="../media/image93.tmp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tmp"/><Relationship Id="rId5" Type="http://schemas.openxmlformats.org/officeDocument/2006/relationships/image" Target="../media/image91.tmp"/><Relationship Id="rId4" Type="http://schemas.openxmlformats.org/officeDocument/2006/relationships/image" Target="../media/image90.tmp"/><Relationship Id="rId9" Type="http://schemas.openxmlformats.org/officeDocument/2006/relationships/image" Target="../media/image95.tm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ndl/exercise/tree/master/for_chapter_3_linear_regression" TargetMode="External"/><Relationship Id="rId2" Type="http://schemas.openxmlformats.org/officeDocument/2006/relationships/hyperlink" Target="https://github.com/nndl/exercise/tree/master/chap3_softmax_regression" TargetMode="Externa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线性模型</a:t>
            </a: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神经网络与深度学习</a:t>
            </a:r>
            <a:r>
              <a:rPr lang="en-US" altLang="zh-CN" dirty="0"/>
              <a:t>》</a:t>
            </a:r>
            <a:endParaRPr lang="zh-CN" alt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hlinkClick r:id="rId3"/>
              </a:rPr>
              <a:t>https://nndl.github.io/</a:t>
            </a:r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应用：文档归类</a:t>
            </a:r>
            <a:endParaRPr lang="zh-TW" altLang="en-US" dirty="0"/>
          </a:p>
        </p:txBody>
      </p:sp>
      <p:pic>
        <p:nvPicPr>
          <p:cNvPr id="34818" name="Picture 2" descr="http://top-breaking-news.com/wp-content/uploads/2016/03/Twitter-new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508" y="2424793"/>
            <a:ext cx="5002893" cy="375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412095" y="6127233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http://top-breaking-news.com/</a:t>
            </a:r>
          </a:p>
        </p:txBody>
      </p:sp>
      <p:sp>
        <p:nvSpPr>
          <p:cNvPr id="6" name="矩形 5"/>
          <p:cNvSpPr/>
          <p:nvPr/>
        </p:nvSpPr>
        <p:spPr>
          <a:xfrm>
            <a:off x="6252191" y="2105192"/>
            <a:ext cx="1719619" cy="12440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分类器</a:t>
            </a:r>
            <a:endParaRPr lang="zh-TW" altLang="en-US" sz="2800" dirty="0"/>
          </a:p>
        </p:txBody>
      </p:sp>
      <p:sp>
        <p:nvSpPr>
          <p:cNvPr id="7" name="向右箭號 6"/>
          <p:cNvSpPr/>
          <p:nvPr/>
        </p:nvSpPr>
        <p:spPr>
          <a:xfrm>
            <a:off x="8058553" y="2446671"/>
            <a:ext cx="423081" cy="5610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560" y="1979870"/>
            <a:ext cx="274307" cy="1494693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>
            <a:off x="5752874" y="2446672"/>
            <a:ext cx="423081" cy="5610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065" y="2017673"/>
            <a:ext cx="292260" cy="1510931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9210947" y="1450529"/>
            <a:ext cx="13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政治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9210948" y="3482292"/>
            <a:ext cx="1221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體育</a:t>
            </a:r>
          </a:p>
        </p:txBody>
      </p:sp>
      <p:cxnSp>
        <p:nvCxnSpPr>
          <p:cNvPr id="15" name="直線單箭頭接點 14"/>
          <p:cNvCxnSpPr/>
          <p:nvPr/>
        </p:nvCxnSpPr>
        <p:spPr>
          <a:xfrm flipV="1">
            <a:off x="8689445" y="1769822"/>
            <a:ext cx="457200" cy="46166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8676413" y="2361833"/>
            <a:ext cx="684168" cy="21578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8689446" y="3349304"/>
            <a:ext cx="497231" cy="26909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9408079" y="2105192"/>
            <a:ext cx="13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經濟</a:t>
            </a:r>
          </a:p>
        </p:txBody>
      </p:sp>
      <p:sp>
        <p:nvSpPr>
          <p:cNvPr id="5" name="手繪多邊形 4"/>
          <p:cNvSpPr/>
          <p:nvPr/>
        </p:nvSpPr>
        <p:spPr>
          <a:xfrm>
            <a:off x="4355733" y="2468109"/>
            <a:ext cx="971011" cy="550862"/>
          </a:xfrm>
          <a:custGeom>
            <a:avLst/>
            <a:gdLst>
              <a:gd name="connsiteX0" fmla="*/ 245297 w 971011"/>
              <a:gd name="connsiteY0" fmla="*/ 550862 h 550862"/>
              <a:gd name="connsiteX1" fmla="*/ 42097 w 971011"/>
              <a:gd name="connsiteY1" fmla="*/ 42862 h 550862"/>
              <a:gd name="connsiteX2" fmla="*/ 971011 w 971011"/>
              <a:gd name="connsiteY2" fmla="*/ 28348 h 55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011" h="550862">
                <a:moveTo>
                  <a:pt x="245297" y="550862"/>
                </a:moveTo>
                <a:cubicBezTo>
                  <a:pt x="83221" y="340405"/>
                  <a:pt x="-78855" y="129948"/>
                  <a:pt x="42097" y="42862"/>
                </a:cubicBezTo>
                <a:cubicBezTo>
                  <a:pt x="163049" y="-44224"/>
                  <a:pt x="971011" y="28348"/>
                  <a:pt x="971011" y="28348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6340286" y="3852514"/>
            <a:ext cx="3630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“president” in document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2246472" y="1619659"/>
            <a:ext cx="304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“stock” in document</a:t>
            </a:r>
            <a:endParaRPr lang="zh-TW" altLang="en-US" sz="2400" dirty="0"/>
          </a:p>
        </p:txBody>
      </p:sp>
      <p:cxnSp>
        <p:nvCxnSpPr>
          <p:cNvPr id="21" name="直線單箭頭接點 20"/>
          <p:cNvCxnSpPr/>
          <p:nvPr/>
        </p:nvCxnSpPr>
        <p:spPr>
          <a:xfrm flipH="1" flipV="1">
            <a:off x="5497357" y="3331948"/>
            <a:ext cx="1088158" cy="5875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5164474" y="1893962"/>
            <a:ext cx="388325" cy="264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 descr="https://i-gkh.ru/images/doc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96" y="4738432"/>
            <a:ext cx="1093850" cy="10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i-gkh.ru/images/doc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060" y="4751429"/>
            <a:ext cx="1093850" cy="10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i-gkh.ru/images/doc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890" y="4769276"/>
            <a:ext cx="1093850" cy="10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字方塊 25"/>
          <p:cNvSpPr txBox="1"/>
          <p:nvPr/>
        </p:nvSpPr>
        <p:spPr>
          <a:xfrm>
            <a:off x="6311121" y="583269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體育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7601672" y="583511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政治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8946215" y="586029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財經</a:t>
            </a:r>
          </a:p>
        </p:txBody>
      </p:sp>
    </p:spTree>
    <p:extLst>
      <p:ext uri="{BB962C8B-B14F-4D97-AF65-F5344CB8AC3E}">
        <p14:creationId xmlns:p14="http://schemas.microsoft.com/office/powerpoint/2010/main" val="167752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3" grpId="0"/>
      <p:bldP spid="14" grpId="0"/>
      <p:bldP spid="18" grpId="0"/>
      <p:bldP spid="5" grpId="0" animBg="1"/>
      <p:bldP spid="19" grpId="0"/>
      <p:bldP spid="20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线性模型</a:t>
            </a:r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905000"/>
            <a:ext cx="3603266" cy="3342002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010" y="2057400"/>
            <a:ext cx="3879504" cy="307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46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线性模型</a:t>
            </a:r>
          </a:p>
        </p:txBody>
      </p:sp>
      <p:sp>
        <p:nvSpPr>
          <p:cNvPr id="2" name="内容占位符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/>
              <a:t>Logistic</a:t>
            </a:r>
            <a:r>
              <a:rPr lang="zh-CN" altLang="en-US" dirty="0"/>
              <a:t>回归</a:t>
            </a:r>
            <a:endParaRPr lang="en-US" altLang="zh-CN" dirty="0"/>
          </a:p>
          <a:p>
            <a:r>
              <a:rPr lang="en-US" altLang="zh-CN" dirty="0"/>
              <a:t>Softmax</a:t>
            </a:r>
            <a:r>
              <a:rPr lang="zh-CN" altLang="en-US" dirty="0"/>
              <a:t>回归</a:t>
            </a:r>
            <a:endParaRPr lang="en-US" altLang="zh-CN" dirty="0"/>
          </a:p>
          <a:p>
            <a:r>
              <a:rPr lang="zh-CN" altLang="en-US" dirty="0"/>
              <a:t>感知器</a:t>
            </a:r>
            <a:endParaRPr lang="en-US" altLang="zh-CN" dirty="0"/>
          </a:p>
          <a:p>
            <a:r>
              <a:rPr lang="zh-CN" altLang="en-US" dirty="0"/>
              <a:t>支持向量机</a:t>
            </a:r>
          </a:p>
        </p:txBody>
      </p:sp>
    </p:spTree>
    <p:extLst>
      <p:ext uri="{BB962C8B-B14F-4D97-AF65-F5344CB8AC3E}">
        <p14:creationId xmlns:p14="http://schemas.microsoft.com/office/powerpoint/2010/main" val="2615358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668626-A45C-421B-A2CC-68C1235AF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关于概率的一些基本概念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8CA929-4908-46CD-ACF6-FAEF774C8B8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概率（</a:t>
            </a:r>
            <a:r>
              <a:rPr lang="en-US" altLang="zh-CN" dirty="0"/>
              <a:t>Probability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一个随机事件发生的可能性大小，为</a:t>
            </a:r>
            <a:r>
              <a:rPr lang="en-US" altLang="zh-CN" dirty="0"/>
              <a:t>0</a:t>
            </a:r>
            <a:r>
              <a:rPr lang="zh-CN" altLang="en-US" dirty="0"/>
              <a:t>到</a:t>
            </a:r>
            <a:r>
              <a:rPr lang="en-US" altLang="zh-CN" dirty="0"/>
              <a:t>1</a:t>
            </a:r>
            <a:r>
              <a:rPr lang="zh-CN" altLang="en-US" dirty="0"/>
              <a:t>之间的实数。</a:t>
            </a:r>
            <a:endParaRPr lang="en-US" altLang="zh-CN" dirty="0"/>
          </a:p>
          <a:p>
            <a:r>
              <a:rPr lang="zh-CN" altLang="en-US" dirty="0"/>
              <a:t>随机变量（</a:t>
            </a:r>
            <a:r>
              <a:rPr lang="en-US" altLang="zh-CN" dirty="0"/>
              <a:t>Random Variable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比如随机掷一个骰子，得到的点数就可以看成一个随机变量</a:t>
            </a:r>
            <a:r>
              <a:rPr lang="en-US" altLang="zh-CN" dirty="0"/>
              <a:t>X</a:t>
            </a:r>
            <a:r>
              <a:rPr lang="zh-CN" altLang="en-US" dirty="0"/>
              <a:t>，其取值为</a:t>
            </a:r>
            <a:r>
              <a:rPr lang="en-US" altLang="zh-CN" dirty="0"/>
              <a:t>{1,2,3,4,5,6}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概率分布（</a:t>
            </a:r>
            <a:r>
              <a:rPr lang="en-US" altLang="zh-CN" dirty="0"/>
              <a:t>Probability Distribution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一个随机变量</a:t>
            </a:r>
            <a:r>
              <a:rPr lang="en-US" altLang="zh-CN" dirty="0"/>
              <a:t>X</a:t>
            </a:r>
            <a:r>
              <a:rPr lang="zh-CN" altLang="en-US" dirty="0"/>
              <a:t>取每种可能值的概率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并满足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23F156-D96E-466F-ACDC-072F57FCC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437349"/>
            <a:ext cx="3418204" cy="4953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4E0F74-C444-4D48-9B92-34C3C329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5046315"/>
            <a:ext cx="1616571" cy="71847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C2BC48A-642C-4CB8-B5BD-3B642E0A7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04" y="5727518"/>
            <a:ext cx="3406335" cy="62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17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A60BF20-D777-4575-8720-4CE69CB68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664052"/>
            <a:ext cx="3456263" cy="78044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1168F84-99F9-4CF6-BD39-B9B9E4785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概率的一些基本概念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549F39-C7A0-4345-8C66-D186757FDDD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伯努利分布（</a:t>
            </a:r>
            <a:r>
              <a:rPr lang="en-US" altLang="zh-CN" dirty="0"/>
              <a:t>Bernoulli Distribution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在一次试验中，事件</a:t>
            </a:r>
            <a:r>
              <a:rPr lang="en-US" altLang="zh-CN" dirty="0"/>
              <a:t>A</a:t>
            </a:r>
            <a:r>
              <a:rPr lang="zh-CN" altLang="en-US" dirty="0"/>
              <a:t>出现的概率为</a:t>
            </a:r>
            <a:r>
              <a:rPr lang="en-US" altLang="zh-CN" dirty="0"/>
              <a:t>µ</a:t>
            </a:r>
            <a:r>
              <a:rPr lang="zh-CN" altLang="en-US" dirty="0"/>
              <a:t>，不出现的概率为</a:t>
            </a:r>
            <a:r>
              <a:rPr lang="en-US" altLang="zh-CN" dirty="0"/>
              <a:t>1 − µ</a:t>
            </a:r>
            <a:r>
              <a:rPr lang="zh-CN" altLang="en-US" dirty="0"/>
              <a:t>。若用变量</a:t>
            </a:r>
            <a:r>
              <a:rPr lang="en-US" altLang="zh-CN" dirty="0"/>
              <a:t>X </a:t>
            </a:r>
            <a:r>
              <a:rPr lang="zh-CN" altLang="en-US" dirty="0"/>
              <a:t>表示事件</a:t>
            </a:r>
            <a:r>
              <a:rPr lang="en-US" altLang="zh-CN" dirty="0"/>
              <a:t>A</a:t>
            </a:r>
            <a:r>
              <a:rPr lang="zh-CN" altLang="en-US" dirty="0"/>
              <a:t>出现的次数，则</a:t>
            </a:r>
            <a:r>
              <a:rPr lang="en-US" altLang="zh-CN" dirty="0"/>
              <a:t>X </a:t>
            </a:r>
            <a:r>
              <a:rPr lang="zh-CN" altLang="en-US" dirty="0"/>
              <a:t>的取值为</a:t>
            </a:r>
            <a:r>
              <a:rPr lang="en-US" altLang="zh-CN" dirty="0"/>
              <a:t>0</a:t>
            </a:r>
            <a:r>
              <a:rPr lang="zh-CN" altLang="en-US" dirty="0"/>
              <a:t>和</a:t>
            </a:r>
            <a:r>
              <a:rPr lang="en-US" altLang="zh-CN" dirty="0"/>
              <a:t>1</a:t>
            </a:r>
            <a:r>
              <a:rPr lang="zh-CN" altLang="en-US" dirty="0"/>
              <a:t>，其相应的分布为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二项分布（</a:t>
            </a:r>
            <a:r>
              <a:rPr lang="en-US" altLang="zh-CN" dirty="0"/>
              <a:t>Binomial Distribution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在</a:t>
            </a:r>
            <a:r>
              <a:rPr lang="en-US" altLang="zh-CN" dirty="0"/>
              <a:t>n</a:t>
            </a:r>
            <a:r>
              <a:rPr lang="zh-CN" altLang="en-US" dirty="0"/>
              <a:t>次伯努利分布中，若以变量</a:t>
            </a:r>
            <a:r>
              <a:rPr lang="en-US" altLang="zh-CN" dirty="0"/>
              <a:t>X </a:t>
            </a:r>
            <a:r>
              <a:rPr lang="zh-CN" altLang="en-US" dirty="0"/>
              <a:t>表示事件</a:t>
            </a:r>
            <a:r>
              <a:rPr lang="en-US" altLang="zh-CN" dirty="0"/>
              <a:t>A</a:t>
            </a:r>
            <a:r>
              <a:rPr lang="zh-CN" altLang="en-US" dirty="0"/>
              <a:t>出现的次数，则</a:t>
            </a:r>
            <a:r>
              <a:rPr lang="en-US" altLang="zh-CN" dirty="0"/>
              <a:t>X </a:t>
            </a:r>
            <a:r>
              <a:rPr lang="zh-CN" altLang="en-US" dirty="0"/>
              <a:t>的取值为</a:t>
            </a:r>
            <a:r>
              <a:rPr lang="en-US" altLang="zh-CN" dirty="0"/>
              <a:t>{0,… ,n}</a:t>
            </a:r>
            <a:r>
              <a:rPr lang="zh-CN" altLang="en-US" dirty="0"/>
              <a:t>，其相应的分布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1EC19EA-D9BA-457C-9F2A-4BFFEA3FD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28" y="4746858"/>
            <a:ext cx="5486544" cy="74569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8B8D7D3-720A-4014-9AEB-EEDF7920BE47}"/>
              </a:ext>
            </a:extLst>
          </p:cNvPr>
          <p:cNvSpPr/>
          <p:nvPr/>
        </p:nvSpPr>
        <p:spPr>
          <a:xfrm>
            <a:off x="4547389" y="5658174"/>
            <a:ext cx="4267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二项式系数，表示从n个元素中取出k个元素而不考虑其顺序的组合的总数。</a:t>
            </a:r>
          </a:p>
        </p:txBody>
      </p:sp>
    </p:spTree>
    <p:extLst>
      <p:ext uri="{BB962C8B-B14F-4D97-AF65-F5344CB8AC3E}">
        <p14:creationId xmlns:p14="http://schemas.microsoft.com/office/powerpoint/2010/main" val="3255302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8719B1-EEF7-41B4-BC49-FD0AE54A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概率的一些基本概念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28BC64-F955-4DE7-997B-488E693E691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条件概率（</a:t>
            </a:r>
            <a:r>
              <a:rPr lang="en-US" altLang="zh-CN" dirty="0"/>
              <a:t>Conditional Probability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对于离散随机向量</a:t>
            </a:r>
            <a:r>
              <a:rPr lang="en-US" altLang="zh-CN" dirty="0"/>
              <a:t>(X,Y )</a:t>
            </a:r>
            <a:r>
              <a:rPr lang="zh-CN" altLang="en-US" dirty="0"/>
              <a:t>，已知</a:t>
            </a:r>
            <a:r>
              <a:rPr lang="en-US" altLang="zh-CN" dirty="0"/>
              <a:t>X = x</a:t>
            </a:r>
            <a:r>
              <a:rPr lang="zh-CN" altLang="en-US" dirty="0"/>
              <a:t>的条件下，随机变量</a:t>
            </a:r>
            <a:r>
              <a:rPr lang="en-US" altLang="zh-CN" dirty="0"/>
              <a:t>Y = y</a:t>
            </a:r>
            <a:r>
              <a:rPr lang="zh-CN" altLang="en-US" dirty="0"/>
              <a:t>的条件概率为：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贝叶斯公式</a:t>
            </a:r>
            <a:endParaRPr lang="en-US" altLang="zh-CN" dirty="0"/>
          </a:p>
          <a:p>
            <a:pPr lvl="1"/>
            <a:r>
              <a:rPr lang="zh-CN" altLang="en-US" dirty="0"/>
              <a:t>两个条件概率</a:t>
            </a:r>
            <a:r>
              <a:rPr lang="en-US" altLang="zh-CN" dirty="0"/>
              <a:t>p(</a:t>
            </a:r>
            <a:r>
              <a:rPr lang="en-US" altLang="zh-CN" dirty="0" err="1"/>
              <a:t>y|x</a:t>
            </a:r>
            <a:r>
              <a:rPr lang="en-US" altLang="zh-CN" dirty="0"/>
              <a:t>)</a:t>
            </a:r>
            <a:r>
              <a:rPr lang="zh-CN" altLang="en-US" dirty="0"/>
              <a:t>和</a:t>
            </a:r>
            <a:r>
              <a:rPr lang="en-US" altLang="zh-CN" dirty="0"/>
              <a:t>p(</a:t>
            </a:r>
            <a:r>
              <a:rPr lang="en-US" altLang="zh-CN" dirty="0" err="1"/>
              <a:t>x|y</a:t>
            </a:r>
            <a:r>
              <a:rPr lang="en-US" altLang="zh-CN" dirty="0"/>
              <a:t>)</a:t>
            </a:r>
            <a:r>
              <a:rPr lang="zh-CN" altLang="en-US" dirty="0"/>
              <a:t>之间的关系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3310A4-6EB4-4F21-B0A6-B469945A1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2514601"/>
            <a:ext cx="4087693" cy="8001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71C2A67-8681-4496-A37A-66F100E3B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4724400"/>
            <a:ext cx="2280617" cy="6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23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DA8B9-3FF2-488D-8746-3014FB814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例子</a:t>
            </a:r>
          </a:p>
        </p:txBody>
      </p:sp>
      <p:pic>
        <p:nvPicPr>
          <p:cNvPr id="1026" name="Picture 2" descr="Image result for conditional probability example">
            <a:extLst>
              <a:ext uri="{FF2B5EF4-FFF2-40B4-BE49-F238E27FC236}">
                <a16:creationId xmlns:a16="http://schemas.microsoft.com/office/drawing/2014/main" id="{D4B0F08A-7BE2-43E7-BA25-199A3813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57200"/>
            <a:ext cx="2381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ADC6BAD-50CE-4E82-9D30-46AAD6F76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156004"/>
              </p:ext>
            </p:extLst>
          </p:nvPr>
        </p:nvGraphicFramePr>
        <p:xfrm>
          <a:off x="3200400" y="2438400"/>
          <a:ext cx="6096000" cy="1483360"/>
        </p:xfrm>
        <a:graphic>
          <a:graphicData uri="http://schemas.openxmlformats.org/drawingml/2006/table">
            <a:tbl>
              <a:tblPr firstRow="1" firstCol="1">
                <a:tableStyleId>{0E3FDE45-AF77-4B5C-9715-49D594BDF05E}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147690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1993628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748617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97132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性别</a:t>
                      </a:r>
                      <a:r>
                        <a:rPr lang="en-US" altLang="zh-CN" dirty="0"/>
                        <a:t>\</a:t>
                      </a:r>
                      <a:r>
                        <a:rPr lang="zh-CN" altLang="en-US" dirty="0"/>
                        <a:t>行业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计算机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教育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0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664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男</a:t>
                      </a:r>
                      <a:endParaRPr lang="en-US" altLang="zh-C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0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490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0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720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0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758005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AFBE499D-5DC5-4EAC-888C-AEADC8E2C8C3}"/>
              </a:ext>
            </a:extLst>
          </p:cNvPr>
          <p:cNvSpPr txBox="1"/>
          <p:nvPr/>
        </p:nvSpPr>
        <p:spPr>
          <a:xfrm>
            <a:off x="4114800" y="4572000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p(</a:t>
            </a:r>
            <a:r>
              <a:rPr lang="zh-CN" altLang="en-US" dirty="0"/>
              <a:t>男</a:t>
            </a:r>
            <a:r>
              <a:rPr lang="en-US" altLang="zh-CN" dirty="0"/>
              <a:t>|</a:t>
            </a:r>
            <a:r>
              <a:rPr lang="zh-CN" altLang="en-US" dirty="0"/>
              <a:t>计算机</a:t>
            </a:r>
            <a:r>
              <a:rPr lang="en-US" altLang="zh-CN" dirty="0"/>
              <a:t>)=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BBF9005-F558-45E9-BF89-9B005FA1BB43}"/>
              </a:ext>
            </a:extLst>
          </p:cNvPr>
          <p:cNvSpPr txBox="1"/>
          <p:nvPr/>
        </p:nvSpPr>
        <p:spPr>
          <a:xfrm>
            <a:off x="7696200" y="2093793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Marginal Probability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D29890-D5CB-4FD8-81CD-C2CFE83F9236}"/>
              </a:ext>
            </a:extLst>
          </p:cNvPr>
          <p:cNvSpPr txBox="1"/>
          <p:nvPr/>
        </p:nvSpPr>
        <p:spPr>
          <a:xfrm>
            <a:off x="1476768" y="3613984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Marginal Probability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2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F69806-95C2-4F62-9217-30F1FDBB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分类问题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9A4D76-8A4F-4B47-9D5B-4C82FEF0F49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将分类问题看作条件概率估计问题</a:t>
            </a:r>
            <a:endParaRPr lang="en-US" altLang="zh-CN" dirty="0"/>
          </a:p>
          <a:p>
            <a:pPr lvl="1"/>
            <a:r>
              <a:rPr lang="zh-CN" altLang="en-US" dirty="0"/>
              <a:t>为了解决连续的线性函数不适合进行分类的问题，引入非线性函数</a:t>
            </a:r>
            <a:r>
              <a:rPr lang="en-US" altLang="zh-CN" dirty="0"/>
              <a:t>g </a:t>
            </a:r>
            <a:r>
              <a:rPr lang="zh-CN" altLang="en-US" dirty="0"/>
              <a:t>来预测类别标签的后验概率</a:t>
            </a:r>
            <a:r>
              <a:rPr lang="en-US" altLang="zh-CN" dirty="0"/>
              <a:t>p(y = </a:t>
            </a:r>
            <a:r>
              <a:rPr lang="en-US" altLang="zh-CN" dirty="0" err="1"/>
              <a:t>c|x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zh-CN" altLang="en-US" dirty="0"/>
              <a:t>以两类分类为例，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函数</a:t>
            </a:r>
            <a:r>
              <a:rPr lang="en-US" altLang="zh-CN" dirty="0"/>
              <a:t>f</a:t>
            </a:r>
            <a:r>
              <a:rPr lang="zh-CN" altLang="en-US" dirty="0"/>
              <a:t>：线性函数</a:t>
            </a:r>
            <a:endParaRPr lang="en-US" altLang="zh-CN" dirty="0"/>
          </a:p>
          <a:p>
            <a:pPr lvl="1"/>
            <a:r>
              <a:rPr lang="zh-CN" altLang="en-US" dirty="0"/>
              <a:t>函数</a:t>
            </a:r>
            <a:r>
              <a:rPr lang="en-US" altLang="zh-CN" dirty="0"/>
              <a:t>g</a:t>
            </a:r>
            <a:r>
              <a:rPr lang="zh-CN" altLang="en-US" dirty="0"/>
              <a:t>：把线性函数的值域从实数区间“挤压”到了</a:t>
            </a:r>
            <a:r>
              <a:rPr lang="en-US" altLang="zh-CN" dirty="0"/>
              <a:t>(0,1)</a:t>
            </a:r>
            <a:r>
              <a:rPr lang="zh-CN" altLang="en-US" dirty="0"/>
              <a:t>之间，可以用来表示概率。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4E480C9-932D-471F-A106-E2116E4AE4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3129249"/>
            <a:ext cx="3268505" cy="41483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FF88BD6-C030-4115-8550-05D2402F0964}"/>
              </a:ext>
            </a:extLst>
          </p:cNvPr>
          <p:cNvSpPr/>
          <p:nvPr/>
        </p:nvSpPr>
        <p:spPr>
          <a:xfrm>
            <a:off x="4343400" y="5454134"/>
            <a:ext cx="4267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如何构建函数</a:t>
            </a:r>
            <a:r>
              <a:rPr lang="en-US" altLang="zh-CN" dirty="0">
                <a:solidFill>
                  <a:srgbClr val="FF0000"/>
                </a:solidFill>
              </a:rPr>
              <a:t>g</a:t>
            </a:r>
            <a:r>
              <a:rPr lang="zh-CN" altLang="en-US" dirty="0">
                <a:solidFill>
                  <a:srgbClr val="FF0000"/>
                </a:solidFill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8856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CE3290-762B-47FC-A0A3-5E7A7B3F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两个重要的函数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4961D1-B98E-4A05-938B-FEBE8D4F664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/>
              <a:t>Logistic</a:t>
            </a:r>
            <a:r>
              <a:rPr lang="zh-CN" altLang="en-US" dirty="0"/>
              <a:t>函数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Softmax</a:t>
            </a:r>
            <a:r>
              <a:rPr lang="zh-CN" altLang="en-US" dirty="0"/>
              <a:t>函数</a:t>
            </a:r>
          </a:p>
        </p:txBody>
      </p:sp>
      <p:pic>
        <p:nvPicPr>
          <p:cNvPr id="7170" name="Picture 2" descr="Image result for softmax vs sigmoid">
            <a:extLst>
              <a:ext uri="{FF2B5EF4-FFF2-40B4-BE49-F238E27FC236}">
                <a16:creationId xmlns:a16="http://schemas.microsoft.com/office/drawing/2014/main" id="{A3B4586A-C4AC-4542-B412-B52B33842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042547"/>
            <a:ext cx="32480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7FA9403-6903-4A9D-AA98-5B3871BE5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40" y="2306514"/>
            <a:ext cx="2324161" cy="88176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6724DF-DAC3-41B1-8212-07A4CC0C5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953001"/>
            <a:ext cx="3244028" cy="778349"/>
          </a:xfrm>
          <a:prstGeom prst="rect">
            <a:avLst/>
          </a:prstGeom>
        </p:spPr>
      </p:pic>
      <p:pic>
        <p:nvPicPr>
          <p:cNvPr id="7172" name="Picture 4" descr="Image result for softmax">
            <a:extLst>
              <a:ext uri="{FF2B5EF4-FFF2-40B4-BE49-F238E27FC236}">
                <a16:creationId xmlns:a16="http://schemas.microsoft.com/office/drawing/2014/main" id="{CA7A6DA8-6D57-487A-8B38-D9AE98ABC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459" y="4572000"/>
            <a:ext cx="3371849" cy="139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FCF9DDF-1398-48E1-8A25-1DCD67F626A3}"/>
                  </a:ext>
                </a:extLst>
              </p:cNvPr>
              <p:cNvSpPr txBox="1"/>
              <p:nvPr/>
            </p:nvSpPr>
            <p:spPr>
              <a:xfrm>
                <a:off x="5257801" y="1333544"/>
                <a:ext cx="4301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rgbClr val="FF0000"/>
                    </a:solidFill>
                  </a:rPr>
                  <a:t>除了</a:t>
                </a:r>
                <a:r>
                  <a:rPr lang="en-US" altLang="zh-CN" dirty="0" err="1">
                    <a:solidFill>
                      <a:srgbClr val="FF0000"/>
                    </a:solidFill>
                  </a:rPr>
                  <a:t>logisitc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，还有什么函数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?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FCF9DDF-1398-48E1-8A25-1DCD67F62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1" y="1333544"/>
                <a:ext cx="4301819" cy="369332"/>
              </a:xfrm>
              <a:prstGeom prst="rect">
                <a:avLst/>
              </a:prstGeom>
              <a:blipFill>
                <a:blip r:embed="rId6"/>
                <a:stretch>
                  <a:fillRect l="-1277" t="-11667" r="-709" b="-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48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6AFDC8-42D0-4B2D-9391-7277E94B7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两个重要的分类器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85B420-E472-4D16-90CB-F28B9BBF552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/>
              <a:t>Logistic</a:t>
            </a:r>
            <a:r>
              <a:rPr lang="zh-CN" altLang="en-US" dirty="0"/>
              <a:t>回归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Softmax</a:t>
            </a:r>
            <a:r>
              <a:rPr lang="zh-CN" altLang="en-US" dirty="0"/>
              <a:t>回归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 descr="屏幕剪辑">
            <a:extLst>
              <a:ext uri="{FF2B5EF4-FFF2-40B4-BE49-F238E27FC236}">
                <a16:creationId xmlns:a16="http://schemas.microsoft.com/office/drawing/2014/main" id="{9F753610-C390-40B6-88D7-D8CD85031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81200"/>
            <a:ext cx="4635216" cy="703232"/>
          </a:xfrm>
          <a:prstGeom prst="rect">
            <a:avLst/>
          </a:prstGeom>
        </p:spPr>
      </p:pic>
      <p:pic>
        <p:nvPicPr>
          <p:cNvPr id="5" name="Picture 2" descr="âlogistic functionâçå¾çæç´¢ç»æ">
            <a:extLst>
              <a:ext uri="{FF2B5EF4-FFF2-40B4-BE49-F238E27FC236}">
                <a16:creationId xmlns:a16="http://schemas.microsoft.com/office/drawing/2014/main" id="{3D51F01D-08D7-485D-AF70-32072F4DC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1524000"/>
            <a:ext cx="2553711" cy="17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 descr="屏幕剪辑">
            <a:extLst>
              <a:ext uri="{FF2B5EF4-FFF2-40B4-BE49-F238E27FC236}">
                <a16:creationId xmlns:a16="http://schemas.microsoft.com/office/drawing/2014/main" id="{19EE41E7-A8EF-4D98-9BDD-E5973DD77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251" y="4817660"/>
            <a:ext cx="3505200" cy="133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1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BD2552-A24B-45F7-9560-E47B4AFF2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线性模型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885846-4CCF-48E6-9B73-4407042CB92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分类问题中的线性模型</a:t>
            </a:r>
            <a:endParaRPr lang="en-US" altLang="zh-CN" dirty="0"/>
          </a:p>
          <a:p>
            <a:pPr lvl="1"/>
            <a:r>
              <a:rPr lang="en-US" altLang="zh-CN" dirty="0"/>
              <a:t>Logistic Regression</a:t>
            </a:r>
          </a:p>
          <a:p>
            <a:pPr lvl="1"/>
            <a:r>
              <a:rPr lang="en-US" altLang="zh-CN" dirty="0"/>
              <a:t>Softmax Regression</a:t>
            </a:r>
          </a:p>
          <a:p>
            <a:pPr lvl="1"/>
            <a:r>
              <a:rPr lang="en-US" altLang="zh-CN" dirty="0"/>
              <a:t>Perceptron</a:t>
            </a:r>
          </a:p>
          <a:p>
            <a:pPr lvl="1"/>
            <a:r>
              <a:rPr lang="en-US" altLang="zh-CN" dirty="0"/>
              <a:t>SVM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7979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Logistic</a:t>
            </a:r>
            <a:r>
              <a:rPr lang="zh-CN" altLang="en-US" dirty="0"/>
              <a:t>回归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线性分类器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目标类别</a:t>
            </a:r>
            <a:r>
              <a:rPr lang="en-US" altLang="zh-CN" dirty="0"/>
              <a:t>y = 1</a:t>
            </a:r>
            <a:r>
              <a:rPr lang="zh-CN" altLang="en-US" dirty="0"/>
              <a:t>的条件概率为</a:t>
            </a:r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1" y="2209801"/>
            <a:ext cx="2648235" cy="1150869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653" y="4724400"/>
            <a:ext cx="3751771" cy="1295400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236" y="289411"/>
            <a:ext cx="3467637" cy="33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70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学习准则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真实条件概率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对于一个样本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其</m:t>
                    </m:r>
                  </m:oMath>
                </a14:m>
                <a:r>
                  <a:rPr lang="zh-CN" altLang="en-US" dirty="0"/>
                  <a:t>真实条件概率为</a:t>
                </a:r>
                <a:endParaRPr lang="en-US" altLang="zh-CN" dirty="0"/>
              </a:p>
              <a:p>
                <a:pPr marL="205978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pPr marL="205978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=0|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模型预测条件概率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marL="20597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1037" t="-16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97B37A28-9BEA-4B3D-9329-95AC9FAB25C3}"/>
              </a:ext>
            </a:extLst>
          </p:cNvPr>
          <p:cNvSpPr txBox="1"/>
          <p:nvPr/>
        </p:nvSpPr>
        <p:spPr>
          <a:xfrm>
            <a:off x="3733800" y="5182302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如何衡量两个条件分布的差异？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24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58B6A1-AFB2-4E53-8DFB-485AAE0F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熵（</a:t>
            </a:r>
            <a:r>
              <a:rPr lang="en-US" altLang="zh-CN"/>
              <a:t>Entropy</a:t>
            </a:r>
            <a:r>
              <a:rPr lang="zh-CN" altLang="en-US"/>
              <a:t>）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DB4EC0-E71E-4C02-B35B-69941C25AAB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在信息论中，熵用来衡量一个随机事件的不确定性。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自信息（</a:t>
                </a:r>
                <a:r>
                  <a:rPr lang="en-US" altLang="zh-CN" dirty="0"/>
                  <a:t>Self Information</a:t>
                </a:r>
                <a:r>
                  <a:rPr lang="zh-CN" altLang="en-US" dirty="0"/>
                  <a:t>）</a:t>
                </a:r>
                <a:endParaRPr lang="en-US" altLang="zh-CN" dirty="0"/>
              </a:p>
              <a:p>
                <a:pPr marL="20597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) = −</m:t>
                      </m:r>
                      <m:r>
                        <m:rPr>
                          <m:sty m:val="p"/>
                        </m:rPr>
                        <a:rPr lang="en-US" altLang="zh-CN" i="1" dirty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dirty="0"/>
              </a:p>
              <a:p>
                <a:pPr lvl="1"/>
                <a:endParaRPr lang="en-US" altLang="zh-CN" dirty="0"/>
              </a:p>
              <a:p>
                <a:pPr lvl="1"/>
                <a:r>
                  <a:rPr lang="zh-CN" altLang="en-US" dirty="0"/>
                  <a:t>熵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r>
                  <a:rPr lang="zh-CN" altLang="en-US" dirty="0"/>
                  <a:t>交叉熵：是按照概率分布</a:t>
                </a:r>
                <a:r>
                  <a:rPr lang="en-US" altLang="zh-CN" dirty="0"/>
                  <a:t>q</a:t>
                </a:r>
                <a:r>
                  <a:rPr lang="zh-CN" altLang="en-US" dirty="0"/>
                  <a:t>的最优编码对真实分布为</a:t>
                </a:r>
                <a:r>
                  <a:rPr lang="en-US" altLang="zh-CN" dirty="0"/>
                  <a:t>p</a:t>
                </a:r>
                <a:r>
                  <a:rPr lang="zh-CN" altLang="en-US" dirty="0"/>
                  <a:t>的信息进行编码的长度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DB4EC0-E71E-4C02-B35B-69941C25AA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1037" t="-1728" r="-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7D1158B5-C9A6-4EF6-9132-3D0BABB04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29001"/>
            <a:ext cx="2144542" cy="118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79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58B6A1-AFB2-4E53-8DFB-485AAE0F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交叉熵（</a:t>
            </a:r>
            <a:r>
              <a:rPr lang="en-US" altLang="zh-CN" dirty="0"/>
              <a:t>Cross Entropy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DB4EC0-E71E-4C02-B35B-69941C25AAB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交叉熵是按照概率分布</a:t>
            </a:r>
            <a:r>
              <a:rPr lang="en-US" altLang="zh-CN" dirty="0"/>
              <a:t>q</a:t>
            </a:r>
            <a:r>
              <a:rPr lang="zh-CN" altLang="en-US" dirty="0"/>
              <a:t>的最优编码对真实分布为</a:t>
            </a:r>
            <a:r>
              <a:rPr lang="en-US" altLang="zh-CN" dirty="0"/>
              <a:t>p</a:t>
            </a:r>
            <a:r>
              <a:rPr lang="zh-CN" altLang="en-US" dirty="0"/>
              <a:t>的信息进行编码的长度。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64F608D-C8A4-4459-ABB3-3CE0BC4F2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743201"/>
            <a:ext cx="3368196" cy="118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12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80A1C2-81B7-486B-B53E-1BB085329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KL散度（Kullback-Leibler Divergence）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40DBF0-68A7-4BE1-9A1E-9BCF2997ECF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KL散度是用概率分布</a:t>
            </a:r>
            <a:r>
              <a:rPr lang="en-US" altLang="zh-CN" dirty="0"/>
              <a:t>q</a:t>
            </a:r>
            <a:r>
              <a:rPr lang="zh-CN" altLang="en-US" dirty="0"/>
              <a:t>来近似</a:t>
            </a:r>
            <a:r>
              <a:rPr lang="en-US" altLang="zh-CN" dirty="0"/>
              <a:t>p</a:t>
            </a:r>
            <a:r>
              <a:rPr lang="zh-CN" altLang="en-US" dirty="0"/>
              <a:t>时所造成的信息损失量。</a:t>
            </a:r>
            <a:endParaRPr lang="en-US" altLang="zh-CN" dirty="0"/>
          </a:p>
          <a:p>
            <a:pPr lvl="1"/>
            <a:r>
              <a:rPr lang="en-US" altLang="zh-CN" dirty="0"/>
              <a:t>KL</a:t>
            </a:r>
            <a:r>
              <a:rPr lang="zh-CN" altLang="en-US" dirty="0"/>
              <a:t>散度是按照概率分布</a:t>
            </a:r>
            <a:r>
              <a:rPr lang="en-US" altLang="zh-CN" dirty="0"/>
              <a:t>q</a:t>
            </a:r>
            <a:r>
              <a:rPr lang="zh-CN" altLang="en-US" dirty="0"/>
              <a:t>的最优编码对真实分布为</a:t>
            </a:r>
            <a:r>
              <a:rPr lang="en-US" altLang="zh-CN" dirty="0"/>
              <a:t>p</a:t>
            </a:r>
            <a:r>
              <a:rPr lang="zh-CN" altLang="en-US" dirty="0"/>
              <a:t>的信息进行编码，其平均编码长度（即交叉熵）</a:t>
            </a:r>
            <a:r>
              <a:rPr lang="en-US" altLang="zh-CN" dirty="0"/>
              <a:t>H(</a:t>
            </a:r>
            <a:r>
              <a:rPr lang="en-US" altLang="zh-CN" dirty="0" err="1"/>
              <a:t>p,q</a:t>
            </a:r>
            <a:r>
              <a:rPr lang="en-US" altLang="zh-CN" dirty="0"/>
              <a:t>)</a:t>
            </a:r>
            <a:r>
              <a:rPr lang="zh-CN" altLang="en-US" dirty="0"/>
              <a:t>和</a:t>
            </a:r>
            <a:r>
              <a:rPr lang="en-US" altLang="zh-CN" dirty="0"/>
              <a:t>p</a:t>
            </a:r>
            <a:r>
              <a:rPr lang="zh-CN" altLang="en-US" dirty="0"/>
              <a:t>的最优平均编码长度（即熵）</a:t>
            </a:r>
            <a:r>
              <a:rPr lang="en-US" altLang="zh-CN" dirty="0"/>
              <a:t>H(p)</a:t>
            </a:r>
            <a:r>
              <a:rPr lang="zh-CN" altLang="en-US" dirty="0"/>
              <a:t>之间的差异。</a:t>
            </a:r>
          </a:p>
        </p:txBody>
      </p:sp>
      <p:pic>
        <p:nvPicPr>
          <p:cNvPr id="4" name="Picture 2" descr="Image result for kl divergence">
            <a:extLst>
              <a:ext uri="{FF2B5EF4-FFF2-40B4-BE49-F238E27FC236}">
                <a16:creationId xmlns:a16="http://schemas.microsoft.com/office/drawing/2014/main" id="{4C733709-8804-4BB4-A618-C82DF63FC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60" y="3763519"/>
            <a:ext cx="3834604" cy="249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kl divergence">
            <a:extLst>
              <a:ext uri="{FF2B5EF4-FFF2-40B4-BE49-F238E27FC236}">
                <a16:creationId xmlns:a16="http://schemas.microsoft.com/office/drawing/2014/main" id="{93AB109B-669D-450E-98F6-B194288AD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03" y="4191001"/>
            <a:ext cx="3547915" cy="133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75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258EE3-3233-49AE-BCE1-882FB27F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交叉熵损失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96305A4-48DE-489F-AA52-55C13B0BA5CA}"/>
                  </a:ext>
                </a:extLst>
              </p:cNvPr>
              <p:cNvSpPr txBox="1"/>
              <p:nvPr/>
            </p:nvSpPr>
            <p:spPr>
              <a:xfrm>
                <a:off x="2097932" y="1819004"/>
                <a:ext cx="4901150" cy="1088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kl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96305A4-48DE-489F-AA52-55C13B0BA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32" y="1819004"/>
                <a:ext cx="4901150" cy="1088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F6AC7A4-5CA3-4779-B5A2-2DB7A36BCC55}"/>
                  </a:ext>
                </a:extLst>
              </p:cNvPr>
              <p:cNvSpPr txBox="1"/>
              <p:nvPr/>
            </p:nvSpPr>
            <p:spPr>
              <a:xfrm>
                <a:off x="4411793" y="2884781"/>
                <a:ext cx="2816092" cy="1088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∝−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F6AC7A4-5CA3-4779-B5A2-2DB7A36BC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793" y="2884781"/>
                <a:ext cx="2816092" cy="1088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AC3E3F87-3393-4F07-BF24-B69EC377BF2E}"/>
              </a:ext>
            </a:extLst>
          </p:cNvPr>
          <p:cNvSpPr/>
          <p:nvPr/>
        </p:nvSpPr>
        <p:spPr>
          <a:xfrm>
            <a:off x="7203332" y="3045588"/>
            <a:ext cx="2253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交叉熵损失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9693F92-32FE-4A73-A3FC-D537824F82FB}"/>
                  </a:ext>
                </a:extLst>
              </p:cNvPr>
              <p:cNvSpPr txBox="1"/>
              <p:nvPr/>
            </p:nvSpPr>
            <p:spPr>
              <a:xfrm>
                <a:off x="4557548" y="5598808"/>
                <a:ext cx="168142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9693F92-32FE-4A73-A3FC-D537824F8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548" y="5598808"/>
                <a:ext cx="1681422" cy="553998"/>
              </a:xfrm>
              <a:prstGeom prst="rect">
                <a:avLst/>
              </a:prstGeom>
              <a:blipFill>
                <a:blip r:embed="rId4"/>
                <a:stretch>
                  <a:fillRect l="-3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027C7BFA-CFB8-4B3E-81E7-B93973AC2911}"/>
              </a:ext>
            </a:extLst>
          </p:cNvPr>
          <p:cNvSpPr/>
          <p:nvPr/>
        </p:nvSpPr>
        <p:spPr>
          <a:xfrm>
            <a:off x="6010619" y="5560895"/>
            <a:ext cx="2253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负对数似然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DA5B9BC-04C3-4E7B-8090-AB076BAA226C}"/>
              </a:ext>
            </a:extLst>
          </p:cNvPr>
          <p:cNvSpPr/>
          <p:nvPr/>
        </p:nvSpPr>
        <p:spPr>
          <a:xfrm>
            <a:off x="7702202" y="2066992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KL</a:t>
            </a:r>
            <a:r>
              <a:rPr lang="zh-CN" altLang="en-US" dirty="0">
                <a:solidFill>
                  <a:srgbClr val="FF0000"/>
                </a:solidFill>
              </a:rPr>
              <a:t>散度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E17F5F3-302F-4196-B1BF-8D7F5719D8AC}"/>
                  </a:ext>
                </a:extLst>
              </p:cNvPr>
              <p:cNvSpPr txBox="1"/>
              <p:nvPr/>
            </p:nvSpPr>
            <p:spPr>
              <a:xfrm>
                <a:off x="4548507" y="4006850"/>
                <a:ext cx="569066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E17F5F3-302F-4196-B1BF-8D7F5719D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507" y="4006850"/>
                <a:ext cx="5690660" cy="553998"/>
              </a:xfrm>
              <a:prstGeom prst="rect">
                <a:avLst/>
              </a:prstGeom>
              <a:blipFill>
                <a:blip r:embed="rId5"/>
                <a:stretch>
                  <a:fillRect l="-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D680F5F-0EE2-4CBE-A4A9-5E5A2B3647AD}"/>
                  </a:ext>
                </a:extLst>
              </p:cNvPr>
              <p:cNvSpPr/>
              <p:nvPr/>
            </p:nvSpPr>
            <p:spPr>
              <a:xfrm>
                <a:off x="1905001" y="4021057"/>
                <a:ext cx="19175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zh-CN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x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的真实标签</a:t>
                </a:r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D680F5F-0EE2-4CBE-A4A9-5E5A2B364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4021057"/>
                <a:ext cx="1917513" cy="369332"/>
              </a:xfrm>
              <a:prstGeom prst="rect">
                <a:avLst/>
              </a:prstGeom>
              <a:blipFill>
                <a:blip r:embed="rId6"/>
                <a:stretch>
                  <a:fillRect t="-11667" r="-2229" b="-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BAB3F9B-40E8-4F4D-A475-A7B1D38ABC40}"/>
                  </a:ext>
                </a:extLst>
              </p:cNvPr>
              <p:cNvSpPr txBox="1"/>
              <p:nvPr/>
            </p:nvSpPr>
            <p:spPr>
              <a:xfrm>
                <a:off x="4535593" y="4875779"/>
                <a:ext cx="489133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BAB3F9B-40E8-4F4D-A475-A7B1D38AB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593" y="4875779"/>
                <a:ext cx="4891339" cy="553998"/>
              </a:xfrm>
              <a:prstGeom prst="rect">
                <a:avLst/>
              </a:prstGeom>
              <a:blipFill>
                <a:blip r:embed="rId7"/>
                <a:stretch>
                  <a:fillRect l="-9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92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梯度下降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交叉熵损失函数，模型在训练集的风险函数为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梯度为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1" y="2749885"/>
            <a:ext cx="8306959" cy="828791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1" y="4742585"/>
            <a:ext cx="5239481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3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313AC2-983B-42A6-A2D6-B0C9F4ADF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推导过程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E0EE2F-1B3B-4166-96A5-0B02C545A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408438"/>
            <a:ext cx="5905654" cy="20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Logistic</a:t>
            </a:r>
            <a:r>
              <a:rPr lang="zh-CN" altLang="en-US"/>
              <a:t>回归</a:t>
            </a:r>
            <a:endParaRPr lang="zh-CN" altLang="en-US" dirty="0"/>
          </a:p>
        </p:txBody>
      </p:sp>
      <p:pic>
        <p:nvPicPr>
          <p:cNvPr id="5" name="内容占位符 4" descr="屏幕剪辑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285" y="1258548"/>
            <a:ext cx="6487430" cy="4858428"/>
          </a:xfrm>
        </p:spPr>
      </p:pic>
    </p:spTree>
    <p:extLst>
      <p:ext uri="{BB962C8B-B14F-4D97-AF65-F5344CB8AC3E}">
        <p14:creationId xmlns:p14="http://schemas.microsoft.com/office/powerpoint/2010/main" val="695271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4F1E90-EB76-4850-AE05-CB876A6A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多类分类（</a:t>
            </a:r>
            <a:r>
              <a:rPr lang="en-US" altLang="zh-CN" dirty="0"/>
              <a:t>Multi-class Classification</a:t>
            </a:r>
            <a:r>
              <a:rPr lang="zh-CN" altLang="en-US" dirty="0"/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4BB821-5E24-457C-B89F-1D44007DE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524001"/>
            <a:ext cx="6670749" cy="20628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99EB27D-B4B2-45D8-BD1C-60850A72B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038601"/>
            <a:ext cx="5727430" cy="206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0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分类示例</a:t>
            </a:r>
          </a:p>
        </p:txBody>
      </p:sp>
    </p:spTree>
    <p:extLst>
      <p:ext uri="{BB962C8B-B14F-4D97-AF65-F5344CB8AC3E}">
        <p14:creationId xmlns:p14="http://schemas.microsoft.com/office/powerpoint/2010/main" val="2769251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Softmax</a:t>
            </a:r>
            <a:r>
              <a:rPr lang="zh-CN" altLang="en-US"/>
              <a:t>回归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/>
              <a:t>Softmax</a:t>
            </a:r>
            <a:r>
              <a:rPr lang="zh-CN" altLang="en-US" dirty="0"/>
              <a:t>回归是</a:t>
            </a:r>
            <a:r>
              <a:rPr lang="en-US" altLang="zh-CN" dirty="0"/>
              <a:t>logistic</a:t>
            </a:r>
            <a:r>
              <a:rPr lang="zh-CN" altLang="en-US" dirty="0"/>
              <a:t>回归的多类推广。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利用</a:t>
            </a:r>
            <a:r>
              <a:rPr lang="en-US" altLang="zh-CN" dirty="0"/>
              <a:t>softmax</a:t>
            </a:r>
            <a:r>
              <a:rPr lang="zh-CN" altLang="en-US" dirty="0"/>
              <a:t>函数，我们定义目标类别</a:t>
            </a:r>
            <a:r>
              <a:rPr lang="en-US" altLang="zh-CN" dirty="0"/>
              <a:t>y = c</a:t>
            </a:r>
            <a:r>
              <a:rPr lang="zh-CN" altLang="en-US" dirty="0"/>
              <a:t>的条件概率为：</a:t>
            </a:r>
          </a:p>
        </p:txBody>
      </p:sp>
      <p:pic>
        <p:nvPicPr>
          <p:cNvPr id="8" name="图片 7" descr="屏幕剪辑">
            <a:extLst>
              <a:ext uri="{FF2B5EF4-FFF2-40B4-BE49-F238E27FC236}">
                <a16:creationId xmlns:a16="http://schemas.microsoft.com/office/drawing/2014/main" id="{409CFEB3-2BF2-4C6B-9DCC-00EA734F1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4495800"/>
            <a:ext cx="4267200" cy="1630452"/>
          </a:xfrm>
          <a:prstGeom prst="rect">
            <a:avLst/>
          </a:prstGeom>
        </p:spPr>
      </p:pic>
      <p:pic>
        <p:nvPicPr>
          <p:cNvPr id="9" name="图片 8" descr="屏幕剪辑">
            <a:extLst>
              <a:ext uri="{FF2B5EF4-FFF2-40B4-BE49-F238E27FC236}">
                <a16:creationId xmlns:a16="http://schemas.microsoft.com/office/drawing/2014/main" id="{AD144ACA-D5B6-4156-9BCF-BD6EAFB77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057400"/>
            <a:ext cx="2743200" cy="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9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258EE3-3233-49AE-BCE1-882FB27F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交叉熵损失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905DDFAF-7D02-4607-9636-D0D3EA0922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8229600" cy="4937760"/>
          </a:xfrm>
        </p:spPr>
        <p:txBody>
          <a:bodyPr/>
          <a:lstStyle/>
          <a:p>
            <a:r>
              <a:rPr lang="en-US" altLang="zh-CN" dirty="0"/>
              <a:t>KL</a:t>
            </a:r>
            <a:r>
              <a:rPr lang="zh-CN" altLang="en-US" dirty="0"/>
              <a:t>散度</a:t>
            </a:r>
          </a:p>
          <a:p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96305A4-48DE-489F-AA52-55C13B0BA5CA}"/>
                  </a:ext>
                </a:extLst>
              </p:cNvPr>
              <p:cNvSpPr txBox="1"/>
              <p:nvPr/>
            </p:nvSpPr>
            <p:spPr>
              <a:xfrm>
                <a:off x="3048000" y="2514601"/>
                <a:ext cx="4901150" cy="1088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kl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96305A4-48DE-489F-AA52-55C13B0BA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514601"/>
                <a:ext cx="4901150" cy="1088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F6AC7A4-5CA3-4779-B5A2-2DB7A36BCC55}"/>
                  </a:ext>
                </a:extLst>
              </p:cNvPr>
              <p:cNvSpPr txBox="1"/>
              <p:nvPr/>
            </p:nvSpPr>
            <p:spPr>
              <a:xfrm>
                <a:off x="5234307" y="3566299"/>
                <a:ext cx="2816092" cy="1088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∝−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F6AC7A4-5CA3-4779-B5A2-2DB7A36BC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307" y="3566299"/>
                <a:ext cx="2816092" cy="1088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AC3E3F87-3393-4F07-BF24-B69EC377BF2E}"/>
              </a:ext>
            </a:extLst>
          </p:cNvPr>
          <p:cNvSpPr/>
          <p:nvPr/>
        </p:nvSpPr>
        <p:spPr>
          <a:xfrm>
            <a:off x="8153400" y="3741185"/>
            <a:ext cx="2253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交叉熵损失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9693F92-32FE-4A73-A3FC-D537824F82FB}"/>
                  </a:ext>
                </a:extLst>
              </p:cNvPr>
              <p:cNvSpPr txBox="1"/>
              <p:nvPr/>
            </p:nvSpPr>
            <p:spPr>
              <a:xfrm>
                <a:off x="5369465" y="4730937"/>
                <a:ext cx="168142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9693F92-32FE-4A73-A3FC-D537824F8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465" y="4730937"/>
                <a:ext cx="1681422" cy="553998"/>
              </a:xfrm>
              <a:prstGeom prst="rect">
                <a:avLst/>
              </a:prstGeom>
              <a:blipFill>
                <a:blip r:embed="rId4"/>
                <a:stretch>
                  <a:fillRect l="-32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027C7BFA-CFB8-4B3E-81E7-B93973AC2911}"/>
              </a:ext>
            </a:extLst>
          </p:cNvPr>
          <p:cNvSpPr/>
          <p:nvPr/>
        </p:nvSpPr>
        <p:spPr>
          <a:xfrm>
            <a:off x="6822536" y="4693024"/>
            <a:ext cx="2253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负对数似然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124B850-2883-46BF-9C86-EE8003E35F44}"/>
                  </a:ext>
                </a:extLst>
              </p:cNvPr>
              <p:cNvSpPr/>
              <p:nvPr/>
            </p:nvSpPr>
            <p:spPr>
              <a:xfrm>
                <a:off x="1905001" y="4021057"/>
                <a:ext cx="19175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zh-CN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x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的真实标签</a:t>
                </a:r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124B850-2883-46BF-9C86-EE8003E35F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4021057"/>
                <a:ext cx="1917513" cy="369332"/>
              </a:xfrm>
              <a:prstGeom prst="rect">
                <a:avLst/>
              </a:prstGeom>
              <a:blipFill>
                <a:blip r:embed="rId5"/>
                <a:stretch>
                  <a:fillRect t="-11667" r="-2229" b="-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参数学习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模型：</a:t>
            </a:r>
            <a:r>
              <a:rPr lang="en-US" altLang="zh-CN" dirty="0"/>
              <a:t>Softmax</a:t>
            </a:r>
            <a:r>
              <a:rPr lang="zh-CN" altLang="en-US" dirty="0"/>
              <a:t>回归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学习准则：交叉熵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优化：梯度下降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5105401"/>
            <a:ext cx="4104022" cy="800121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84" y="3008923"/>
            <a:ext cx="2639855" cy="729362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60" y="3185821"/>
            <a:ext cx="772906" cy="37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69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交叉熵损失函数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zh-CN" altLang="en-US" dirty="0"/>
              <a:t>负对数似然损失函数</a:t>
            </a:r>
            <a:endParaRPr lang="en-US" altLang="zh-CN" dirty="0"/>
          </a:p>
          <a:p>
            <a:endParaRPr lang="en-US" altLang="zh-CN" dirty="0"/>
          </a:p>
          <a:p>
            <a:pPr marL="205978" lvl="1" indent="0">
              <a:buNone/>
            </a:pPr>
            <a:endParaRPr lang="en-US" altLang="zh-CN" dirty="0"/>
          </a:p>
          <a:p>
            <a:pPr lvl="1"/>
            <a:r>
              <a:rPr lang="zh-CN" altLang="en-US" dirty="0"/>
              <a:t>对于一个三类分类问题，类别为</a:t>
            </a:r>
            <a:r>
              <a:rPr lang="en-US" altLang="zh-CN" dirty="0"/>
              <a:t>[0,0,1]</a:t>
            </a:r>
            <a:r>
              <a:rPr lang="zh-CN" altLang="en-US" dirty="0"/>
              <a:t>，预测的类别概率为</a:t>
            </a:r>
            <a:r>
              <a:rPr lang="en-US" altLang="zh-CN" dirty="0"/>
              <a:t>[0.3,0.3,0.4]</a:t>
            </a:r>
            <a:r>
              <a:rPr lang="zh-CN" altLang="en-US" dirty="0"/>
              <a:t>，则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51944"/>
            <a:ext cx="6456836" cy="1124064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62" y="3470630"/>
            <a:ext cx="4703712" cy="1762462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223" y="1752601"/>
            <a:ext cx="2884790" cy="64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69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200401"/>
            <a:ext cx="6278154" cy="28999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交叉熵损失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124200" y="2599297"/>
                <a:ext cx="18621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rgbClr val="FF0000"/>
                    </a:solidFill>
                  </a:rPr>
                  <a:t>真实概率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599297"/>
                <a:ext cx="1862176" cy="369332"/>
              </a:xfrm>
              <a:prstGeom prst="rect">
                <a:avLst/>
              </a:prstGeom>
              <a:blipFill>
                <a:blip r:embed="rId3"/>
                <a:stretch>
                  <a:fillRect l="-2951" t="-6557" r="-656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6400801" y="2599297"/>
                <a:ext cx="33142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rgbClr val="FF0000"/>
                    </a:solidFill>
                  </a:rPr>
                  <a:t>预测概率的负对数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1" y="2599297"/>
                <a:ext cx="3314241" cy="369332"/>
              </a:xfrm>
              <a:prstGeom prst="rect">
                <a:avLst/>
              </a:prstGeom>
              <a:blipFill>
                <a:blip r:embed="rId4"/>
                <a:stretch>
                  <a:fillRect l="-1471" t="-6557" r="-184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4474231" y="1394973"/>
                <a:ext cx="2816092" cy="1088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231" y="1394973"/>
                <a:ext cx="2816092" cy="1088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85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感知器</a:t>
            </a:r>
          </a:p>
        </p:txBody>
      </p:sp>
    </p:spTree>
    <p:extLst>
      <p:ext uri="{BB962C8B-B14F-4D97-AF65-F5344CB8AC3E}">
        <p14:creationId xmlns:p14="http://schemas.microsoft.com/office/powerpoint/2010/main" val="2507315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F8F748-E59F-4767-8255-29BD43AD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感知器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5C897A-00C6-43B6-916D-8C5823309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3" y="2743200"/>
            <a:ext cx="5317811" cy="160568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2CCE39-9049-438A-99E8-BE198B406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27318"/>
            <a:ext cx="3211370" cy="420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1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感知器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zh-CN" altLang="en-US" dirty="0"/>
              <a:t>模拟生物神经元行为的机器，有与生物神经元相对应的部件，如权重（突触）、偏置（阈值）及激活函数（细胞体），输出为</a:t>
            </a:r>
            <a:r>
              <a:rPr lang="en-US" altLang="zh-CN" dirty="0"/>
              <a:t>+1</a:t>
            </a:r>
            <a:r>
              <a:rPr lang="zh-CN" altLang="en-US" dirty="0"/>
              <a:t>或</a:t>
            </a:r>
            <a:r>
              <a:rPr lang="en-US" altLang="zh-CN" dirty="0"/>
              <a:t>-1</a:t>
            </a:r>
            <a:r>
              <a:rPr lang="zh-CN" altLang="en-US" dirty="0"/>
              <a:t>。</a:t>
            </a:r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528" y="3739765"/>
            <a:ext cx="2805253" cy="1181159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946" y="2957071"/>
            <a:ext cx="4172532" cy="3305636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CD3CB51-7DDD-431A-A6C2-F19BD272C6A9}"/>
              </a:ext>
            </a:extLst>
          </p:cNvPr>
          <p:cNvCxnSpPr/>
          <p:nvPr/>
        </p:nvCxnSpPr>
        <p:spPr>
          <a:xfrm flipV="1">
            <a:off x="9448800" y="4191000"/>
            <a:ext cx="4572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9E94F4D4-362A-4408-8F99-43218DF8EFE6}"/>
              </a:ext>
            </a:extLst>
          </p:cNvPr>
          <p:cNvSpPr txBox="1"/>
          <p:nvPr/>
        </p:nvSpPr>
        <p:spPr>
          <a:xfrm>
            <a:off x="9273541" y="3783568"/>
            <a:ext cx="80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+1/-1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12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A1E4A8-02B1-42EA-80AF-9027892D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感知器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703A915-EF8B-49C1-BFDD-36318CB1442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学习算法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一种错误驱动的在线学习算法：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先初始化一个权重向量</a:t>
                </a:r>
                <a:r>
                  <a:rPr lang="en-US" altLang="zh-CN" dirty="0"/>
                  <a:t>w ← 0</a:t>
                </a:r>
                <a:r>
                  <a:rPr lang="zh-CN" altLang="en-US" dirty="0"/>
                  <a:t>（通常是全零向量）；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每次分错一个样本</a:t>
                </a:r>
                <a:r>
                  <a:rPr lang="en-US" altLang="zh-CN" dirty="0"/>
                  <a:t>(</a:t>
                </a:r>
                <a:r>
                  <a:rPr lang="en-US" altLang="zh-CN" dirty="0" err="1"/>
                  <a:t>x,y</a:t>
                </a:r>
                <a:r>
                  <a:rPr lang="en-US" altLang="zh-CN" dirty="0"/>
                  <a:t>)</a:t>
                </a:r>
                <a:r>
                  <a:rPr lang="zh-CN" altLang="en-US" dirty="0"/>
                  <a:t>时，即</a:t>
                </a:r>
                <a:endParaRPr lang="en-US" altLang="zh-CN" dirty="0"/>
              </a:p>
              <a:p>
                <a:pPr marL="205978" lvl="1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pPr lvl="1"/>
                <a:endParaRPr lang="en-US" altLang="zh-CN" dirty="0"/>
              </a:p>
              <a:p>
                <a:pPr lvl="1"/>
                <a:r>
                  <a:rPr lang="zh-CN" altLang="en-US" dirty="0"/>
                  <a:t>用这个样本来更新权重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703A915-EF8B-49C1-BFDD-36318CB144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037" t="-17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1EA8C9FB-E9F2-42A4-A7E9-A8AD4B04E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495800"/>
            <a:ext cx="1905058" cy="50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52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感知器的学习过程</a:t>
            </a:r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1447801"/>
            <a:ext cx="6781800" cy="4615543"/>
          </a:xfrm>
        </p:spPr>
      </p:pic>
      <p:cxnSp>
        <p:nvCxnSpPr>
          <p:cNvPr id="6" name="直接连接符 5"/>
          <p:cNvCxnSpPr/>
          <p:nvPr/>
        </p:nvCxnSpPr>
        <p:spPr>
          <a:xfrm>
            <a:off x="6858000" y="3755571"/>
            <a:ext cx="1371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7554687" y="376798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表示分错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24626" y="5029200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对比</a:t>
            </a:r>
            <a:r>
              <a:rPr lang="en-US" altLang="zh-CN" dirty="0">
                <a:solidFill>
                  <a:srgbClr val="FF0000"/>
                </a:solidFill>
              </a:rPr>
              <a:t>Logistic</a:t>
            </a:r>
            <a:r>
              <a:rPr lang="zh-CN" altLang="en-US" dirty="0">
                <a:solidFill>
                  <a:srgbClr val="FF0000"/>
                </a:solidFill>
              </a:rPr>
              <a:t>回归的更新方式：</a:t>
            </a:r>
          </a:p>
        </p:txBody>
      </p:sp>
    </p:spTree>
    <p:extLst>
      <p:ext uri="{BB962C8B-B14F-4D97-AF65-F5344CB8AC3E}">
        <p14:creationId xmlns:p14="http://schemas.microsoft.com/office/powerpoint/2010/main" val="145073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数据集：</a:t>
            </a:r>
            <a:r>
              <a:rPr lang="en-US" altLang="zh-CN" dirty="0"/>
              <a:t>CIFAR-10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/>
              <a:t>60000</a:t>
            </a:r>
            <a:r>
              <a:rPr lang="zh-CN" altLang="en-US" dirty="0"/>
              <a:t>张</a:t>
            </a:r>
            <a:r>
              <a:rPr lang="en-US" altLang="zh-CN" dirty="0"/>
              <a:t>32x32</a:t>
            </a:r>
            <a:r>
              <a:rPr lang="zh-CN" altLang="en-US" dirty="0"/>
              <a:t>色彩图像，共</a:t>
            </a:r>
            <a:r>
              <a:rPr lang="en-US" altLang="zh-CN" dirty="0"/>
              <a:t>10</a:t>
            </a:r>
            <a:r>
              <a:rPr lang="zh-CN" altLang="en-US" dirty="0"/>
              <a:t>类，每类</a:t>
            </a:r>
            <a:r>
              <a:rPr lang="en-US" altLang="zh-CN" dirty="0"/>
              <a:t>6000</a:t>
            </a:r>
            <a:r>
              <a:rPr lang="zh-CN" altLang="en-US" dirty="0"/>
              <a:t>张图像。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1" y="1890524"/>
            <a:ext cx="5515745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518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905D6A-E4A0-4740-A582-26F3FDFC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感知器参数学习的更新过程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FDC9BB9-AA8D-48CF-847A-7139652F6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1295400"/>
            <a:ext cx="5093061" cy="486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31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3D2A8-D4ED-42A2-AE3A-EEA303875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收敛性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BEE289B-EEBA-4917-A62A-429E8F45E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375" y="3429001"/>
            <a:ext cx="7131940" cy="28793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7606E2E-D7B6-42A4-9D57-B19064C8A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371600"/>
            <a:ext cx="722269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71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707839-D050-418F-B301-56BA5C6A7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证明过程</a:t>
            </a:r>
          </a:p>
        </p:txBody>
      </p:sp>
    </p:spTree>
    <p:extLst>
      <p:ext uri="{BB962C8B-B14F-4D97-AF65-F5344CB8AC3E}">
        <p14:creationId xmlns:p14="http://schemas.microsoft.com/office/powerpoint/2010/main" val="11447158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DC39AA-2898-4A24-8A94-347F2220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支持向量机</a:t>
            </a:r>
            <a:br>
              <a:rPr lang="en-US" altLang="zh-CN" dirty="0"/>
            </a:br>
            <a:r>
              <a:rPr lang="zh-CN" altLang="en-US" dirty="0"/>
              <a:t>（</a:t>
            </a:r>
            <a:r>
              <a:rPr lang="en-US" altLang="zh-CN" dirty="0"/>
              <a:t>Support Vector Machine</a:t>
            </a:r>
            <a:r>
              <a:rPr lang="zh-CN" altLang="en-US" dirty="0"/>
              <a:t>，</a:t>
            </a:r>
            <a:r>
              <a:rPr lang="en-US" altLang="zh-CN" dirty="0"/>
              <a:t>SVM</a:t>
            </a:r>
            <a:r>
              <a:rPr lang="zh-CN" altLang="en-US" dirty="0"/>
              <a:t>）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73DBA75-F0C3-4A17-B09E-711E27AB43D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57400"/>
            <a:ext cx="3929846" cy="3396432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D0A1C0E-BA0B-4088-BD94-B8FC49130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3276601"/>
            <a:ext cx="3405405" cy="106954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970C4AE-89F4-4A1E-B053-ADCB37472D56}"/>
              </a:ext>
            </a:extLst>
          </p:cNvPr>
          <p:cNvSpPr/>
          <p:nvPr/>
        </p:nvSpPr>
        <p:spPr>
          <a:xfrm>
            <a:off x="3962401" y="5562600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红色点称为“支持向量”</a:t>
            </a:r>
          </a:p>
        </p:txBody>
      </p:sp>
    </p:spTree>
    <p:extLst>
      <p:ext uri="{BB962C8B-B14F-4D97-AF65-F5344CB8AC3E}">
        <p14:creationId xmlns:p14="http://schemas.microsoft.com/office/powerpoint/2010/main" val="39577630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28CEE8-2BEF-472D-906F-AF50445965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应用</a:t>
            </a:r>
          </a:p>
        </p:txBody>
      </p:sp>
    </p:spTree>
    <p:extLst>
      <p:ext uri="{BB962C8B-B14F-4D97-AF65-F5344CB8AC3E}">
        <p14:creationId xmlns:p14="http://schemas.microsoft.com/office/powerpoint/2010/main" val="19558012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5FCAFA-93F5-4F0C-8630-C0438A82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示例：文本分类</a:t>
            </a:r>
          </a:p>
        </p:txBody>
      </p:sp>
      <p:pic>
        <p:nvPicPr>
          <p:cNvPr id="7170" name="Picture 2" descr="Image result for text classification">
            <a:extLst>
              <a:ext uri="{FF2B5EF4-FFF2-40B4-BE49-F238E27FC236}">
                <a16:creationId xmlns:a16="http://schemas.microsoft.com/office/drawing/2014/main" id="{B0B8518E-58AD-4E69-9353-713DD46EC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351282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sentiment classification">
            <a:extLst>
              <a:ext uri="{FF2B5EF4-FFF2-40B4-BE49-F238E27FC236}">
                <a16:creationId xmlns:a16="http://schemas.microsoft.com/office/drawing/2014/main" id="{0F1E63B1-2DF4-4434-9258-71834EDBD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36" y="3886200"/>
            <a:ext cx="7216528" cy="199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DC0DAF8-11B2-4F18-A24F-8D7FC2376CBD}"/>
              </a:ext>
            </a:extLst>
          </p:cNvPr>
          <p:cNvCxnSpPr/>
          <p:nvPr/>
        </p:nvCxnSpPr>
        <p:spPr>
          <a:xfrm>
            <a:off x="1981200" y="32766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2208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97BE3F-5789-4C4E-9F24-DD4A8719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示例：文本分类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C8EAE1-A47A-48E8-B1AD-42A468D6DAD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将样本</a:t>
            </a:r>
            <a:r>
              <a:rPr lang="en-US" altLang="zh-CN" dirty="0"/>
              <a:t>x</a:t>
            </a:r>
            <a:r>
              <a:rPr lang="zh-CN" altLang="en-US" dirty="0"/>
              <a:t>从文本形式转为向量形式</a:t>
            </a:r>
            <a:endParaRPr lang="en-US" altLang="zh-CN" dirty="0"/>
          </a:p>
          <a:p>
            <a:pPr lvl="1"/>
            <a:r>
              <a:rPr lang="zh-CN" altLang="en-US" dirty="0"/>
              <a:t>词袋模型（</a:t>
            </a:r>
            <a:r>
              <a:rPr lang="en-US" altLang="zh-CN" dirty="0"/>
              <a:t>Bag-of-Words</a:t>
            </a:r>
            <a:r>
              <a:rPr lang="zh-CN" altLang="en-US" dirty="0"/>
              <a:t>，</a:t>
            </a:r>
            <a:r>
              <a:rPr lang="en-US" altLang="zh-CN" dirty="0" err="1"/>
              <a:t>BoW</a:t>
            </a:r>
            <a:r>
              <a:rPr lang="zh-CN" altLang="en-US" dirty="0"/>
              <a:t>）模型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50E8A2B-FD93-449C-9608-D1DAFBE14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04" y="4527055"/>
            <a:ext cx="7273993" cy="1676400"/>
          </a:xfrm>
          <a:prstGeom prst="rect">
            <a:avLst/>
          </a:prstGeom>
        </p:spPr>
      </p:pic>
      <p:pic>
        <p:nvPicPr>
          <p:cNvPr id="9218" name="Picture 2" descr="Image result for bag of words">
            <a:extLst>
              <a:ext uri="{FF2B5EF4-FFF2-40B4-BE49-F238E27FC236}">
                <a16:creationId xmlns:a16="http://schemas.microsoft.com/office/drawing/2014/main" id="{1F7E658C-D84E-4655-B7DA-45E995029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48768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526F85B-3318-41AF-9217-1D78847A5BEB}"/>
              </a:ext>
            </a:extLst>
          </p:cNvPr>
          <p:cNvCxnSpPr/>
          <p:nvPr/>
        </p:nvCxnSpPr>
        <p:spPr>
          <a:xfrm>
            <a:off x="1981200" y="43434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5199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示例：文本分类</a:t>
            </a:r>
          </a:p>
        </p:txBody>
      </p:sp>
      <p:sp>
        <p:nvSpPr>
          <p:cNvPr id="8" name="矩形 7"/>
          <p:cNvSpPr/>
          <p:nvPr/>
        </p:nvSpPr>
        <p:spPr>
          <a:xfrm>
            <a:off x="2441224" y="144780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根据文本内容来判断文本的相应类别</a:t>
            </a:r>
          </a:p>
        </p:txBody>
      </p:sp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224" y="2240114"/>
            <a:ext cx="3105583" cy="1171739"/>
          </a:xfrm>
          <a:prstGeom prst="rect">
            <a:avLst/>
          </a:prstGeom>
        </p:spPr>
      </p:pic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326" y="2240114"/>
            <a:ext cx="3529381" cy="1275847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 bwMode="auto">
          <a:xfrm flipH="1">
            <a:off x="5546806" y="4644793"/>
            <a:ext cx="772402" cy="575353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kumimoji="1" lang="zh-CN" altLang="en-US" sz="4000">
              <a:latin typeface="Tahoma" pitchFamily="34" charset="0"/>
              <a:ea typeface="宋体" pitchFamily="2" charset="-122"/>
            </a:endParaRPr>
          </a:p>
        </p:txBody>
      </p:sp>
      <p:pic>
        <p:nvPicPr>
          <p:cNvPr id="12" name="图片 11" descr="屏幕剪辑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22" y="4150638"/>
            <a:ext cx="1961925" cy="1855655"/>
          </a:xfrm>
          <a:prstGeom prst="rect">
            <a:avLst/>
          </a:prstGeom>
        </p:spPr>
      </p:pic>
      <p:sp>
        <p:nvSpPr>
          <p:cNvPr id="13" name="下箭头 12"/>
          <p:cNvSpPr/>
          <p:nvPr/>
        </p:nvSpPr>
        <p:spPr bwMode="auto">
          <a:xfrm>
            <a:off x="7863156" y="3570277"/>
            <a:ext cx="719191" cy="487853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kumimoji="1" lang="zh-CN" altLang="en-US" sz="400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4" name="右箭头 13"/>
          <p:cNvSpPr/>
          <p:nvPr/>
        </p:nvSpPr>
        <p:spPr bwMode="auto">
          <a:xfrm>
            <a:off x="5699206" y="2772148"/>
            <a:ext cx="772402" cy="575353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kumimoji="1" lang="zh-CN" altLang="en-US" sz="400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56090" y="4350425"/>
            <a:ext cx="4251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/>
              <a:t>+</a:t>
            </a:r>
          </a:p>
          <a:p>
            <a:pPr algn="ctr"/>
            <a:r>
              <a:rPr lang="en-US" altLang="zh-CN" sz="3200" dirty="0"/>
              <a:t>-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46562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XOR</a:t>
            </a:r>
            <a:r>
              <a:rPr lang="zh-CN" altLang="en-US" dirty="0"/>
              <a:t>问题</a:t>
            </a:r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758" y="2092102"/>
            <a:ext cx="7230484" cy="3191320"/>
          </a:xfrm>
        </p:spPr>
      </p:pic>
    </p:spTree>
    <p:extLst>
      <p:ext uri="{BB962C8B-B14F-4D97-AF65-F5344CB8AC3E}">
        <p14:creationId xmlns:p14="http://schemas.microsoft.com/office/powerpoint/2010/main" val="3551401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特征</a:t>
            </a:r>
          </a:p>
        </p:txBody>
      </p:sp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04110"/>
            <a:ext cx="5521570" cy="2277290"/>
          </a:xfrm>
          <a:prstGeom prst="rect">
            <a:avLst/>
          </a:prstGeom>
        </p:spPr>
      </p:pic>
      <p:pic>
        <p:nvPicPr>
          <p:cNvPr id="12" name="图片 11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24" y="4002414"/>
            <a:ext cx="5515709" cy="232218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638800" y="463034"/>
            <a:ext cx="3403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http://playground.tensorflow.org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34931" y="2073423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如何处理非线性可分问题？</a:t>
            </a:r>
          </a:p>
        </p:txBody>
      </p:sp>
    </p:spTree>
    <p:extLst>
      <p:ext uri="{BB962C8B-B14F-4D97-AF65-F5344CB8AC3E}">
        <p14:creationId xmlns:p14="http://schemas.microsoft.com/office/powerpoint/2010/main" val="201225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数据集：</a:t>
            </a:r>
            <a:r>
              <a:rPr lang="en-US" altLang="zh-CN" dirty="0"/>
              <a:t>ImageNet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/>
              <a:t>14,197,122 images, 21841 </a:t>
            </a:r>
            <a:r>
              <a:rPr lang="en-US" altLang="zh-CN" dirty="0" err="1"/>
              <a:t>synsets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160512"/>
            <a:ext cx="9144000" cy="324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420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线性分类器小结</a:t>
            </a:r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472" y="1219201"/>
            <a:ext cx="6589056" cy="4937125"/>
          </a:xfrm>
        </p:spPr>
      </p:pic>
    </p:spTree>
    <p:extLst>
      <p:ext uri="{BB962C8B-B14F-4D97-AF65-F5344CB8AC3E}">
        <p14:creationId xmlns:p14="http://schemas.microsoft.com/office/powerpoint/2010/main" val="6219957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不同损失函数的对比</a:t>
            </a:r>
          </a:p>
        </p:txBody>
      </p:sp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10" y="2685082"/>
            <a:ext cx="3958891" cy="34564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471D531-2FE4-4D71-B6D7-9D5819D05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200"/>
            <a:ext cx="7489178" cy="13716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03923AF-9AF4-4E0D-B3F6-DE3E9BAC3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78" y="4313325"/>
            <a:ext cx="2188086" cy="3810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1F9F355-1719-41FC-ACDD-1F8573EBB2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79" y="3772766"/>
            <a:ext cx="2639855" cy="402782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3669A20-FBEB-414A-A045-EFA76B4B6F03}"/>
              </a:ext>
            </a:extLst>
          </p:cNvPr>
          <p:cNvGrpSpPr/>
          <p:nvPr/>
        </p:nvGrpSpPr>
        <p:grpSpPr>
          <a:xfrm>
            <a:off x="6705601" y="3238505"/>
            <a:ext cx="2946371" cy="402782"/>
            <a:chOff x="5092796" y="2743200"/>
            <a:chExt cx="2946371" cy="40278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203221F-284D-4CD0-ABDE-FBA7B708E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743200"/>
              <a:ext cx="2552767" cy="40278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139633B2-D23F-4B82-8502-3D2AF8964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796" y="2756934"/>
              <a:ext cx="495313" cy="342909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A2A45DD-4977-4976-AFF4-1E37038B51CE}"/>
              </a:ext>
            </a:extLst>
          </p:cNvPr>
          <p:cNvGrpSpPr/>
          <p:nvPr/>
        </p:nvGrpSpPr>
        <p:grpSpPr>
          <a:xfrm>
            <a:off x="6705600" y="4865936"/>
            <a:ext cx="2391420" cy="382330"/>
            <a:chOff x="4749658" y="4370631"/>
            <a:chExt cx="2391420" cy="38233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FAAB32C-FD00-457C-BCB8-D457E5190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8" y="4370631"/>
              <a:ext cx="1578470" cy="37556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3689F4E-218F-4A0C-92D0-AAA603BD2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58" y="4404609"/>
              <a:ext cx="794678" cy="348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72748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6B9AA1-8118-4327-9DA0-3691A0EB5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课后作业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FFE951-5F67-4851-9343-226A8D06AC1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掌握知识点</a:t>
            </a:r>
          </a:p>
          <a:p>
            <a:pPr lvl="1"/>
            <a:r>
              <a:rPr lang="en-US" altLang="zh-CN" dirty="0"/>
              <a:t>Logistic</a:t>
            </a:r>
            <a:r>
              <a:rPr lang="zh-CN" altLang="en-US" dirty="0"/>
              <a:t>回归</a:t>
            </a:r>
            <a:endParaRPr lang="en-US" altLang="zh-CN" dirty="0"/>
          </a:p>
          <a:p>
            <a:pPr lvl="1"/>
            <a:r>
              <a:rPr lang="en-US" altLang="zh-CN" dirty="0"/>
              <a:t>Softmax</a:t>
            </a:r>
            <a:r>
              <a:rPr lang="zh-CN" altLang="en-US" dirty="0"/>
              <a:t>回归</a:t>
            </a:r>
            <a:endParaRPr lang="en-US" altLang="zh-CN" dirty="0"/>
          </a:p>
          <a:p>
            <a:pPr lvl="1"/>
            <a:r>
              <a:rPr lang="zh-CN" altLang="en-US" dirty="0"/>
              <a:t>损失函数</a:t>
            </a:r>
            <a:endParaRPr lang="en-US" altLang="zh-CN" dirty="0"/>
          </a:p>
          <a:p>
            <a:r>
              <a:rPr lang="zh-CN" altLang="en-US" dirty="0"/>
              <a:t>编程练习</a:t>
            </a:r>
            <a:endParaRPr lang="en-US" altLang="zh-CN" dirty="0"/>
          </a:p>
          <a:p>
            <a:pPr lvl="1"/>
            <a:r>
              <a:rPr lang="en-US" altLang="zh-CN" u="sng" dirty="0">
                <a:hlinkClick r:id="rId2" tooltip="chap3_softmax_regression"/>
              </a:rPr>
              <a:t>chap3_softmax_regression</a:t>
            </a:r>
            <a:endParaRPr lang="en-US" altLang="zh-CN" dirty="0"/>
          </a:p>
          <a:p>
            <a:pPr lvl="1"/>
            <a:endParaRPr lang="en-US" altLang="zh-CN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467424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76800" y="4038600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https://nndl.github.io/</a:t>
            </a:r>
          </a:p>
        </p:txBody>
      </p:sp>
    </p:spTree>
    <p:extLst>
      <p:ext uri="{BB962C8B-B14F-4D97-AF65-F5344CB8AC3E}">
        <p14:creationId xmlns:p14="http://schemas.microsoft.com/office/powerpoint/2010/main" val="178499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应用：图像分类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639046" y="3281486"/>
            <a:ext cx="1719619" cy="12440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分类器</a:t>
            </a:r>
            <a:endParaRPr lang="zh-TW" altLang="en-US" sz="2800" dirty="0"/>
          </a:p>
        </p:txBody>
      </p:sp>
      <p:sp>
        <p:nvSpPr>
          <p:cNvPr id="5" name="向右箭號 4"/>
          <p:cNvSpPr/>
          <p:nvPr/>
        </p:nvSpPr>
        <p:spPr>
          <a:xfrm>
            <a:off x="5445408" y="3622965"/>
            <a:ext cx="423081" cy="5610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415" y="3156164"/>
            <a:ext cx="274307" cy="1494693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>
            <a:off x="3139729" y="3622966"/>
            <a:ext cx="423081" cy="5610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920" y="3193967"/>
            <a:ext cx="292260" cy="151093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974806" y="2848899"/>
            <a:ext cx="1470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olidFill>
                  <a:srgbClr val="222222"/>
                </a:solidFill>
              </a:rPr>
              <a:t>“monkey”</a:t>
            </a:r>
            <a:endParaRPr lang="zh-TW" altLang="en-US" sz="24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550" y="2595440"/>
            <a:ext cx="931280" cy="105143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3550" y="3852215"/>
            <a:ext cx="899978" cy="1075096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8992744" y="4197488"/>
            <a:ext cx="79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“cat”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9004830" y="5492763"/>
            <a:ext cx="798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“dog”</a:t>
            </a:r>
            <a:endParaRPr lang="zh-TW" altLang="en-US" sz="2400" dirty="0"/>
          </a:p>
        </p:txBody>
      </p:sp>
      <p:pic>
        <p:nvPicPr>
          <p:cNvPr id="15" name="Picture 12" descr="https://encrypted-tbn1.gstatic.com/images?q=tbn:ANd9GcRcwlRKAlSIaCI4W5PRYVbuBQQXifF-56bFqAjh9DMe-_3Lh8_YK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14" y="5132654"/>
            <a:ext cx="1351186" cy="102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052" y="5132655"/>
            <a:ext cx="915693" cy="1181883"/>
          </a:xfrm>
          <a:prstGeom prst="rect">
            <a:avLst/>
          </a:prstGeom>
        </p:spPr>
      </p:pic>
      <p:sp>
        <p:nvSpPr>
          <p:cNvPr id="17" name="弧形向右箭號 16"/>
          <p:cNvSpPr/>
          <p:nvPr/>
        </p:nvSpPr>
        <p:spPr>
          <a:xfrm flipV="1">
            <a:off x="2152650" y="3797718"/>
            <a:ext cx="630014" cy="19173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319571" y="2484451"/>
            <a:ext cx="139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“monkey”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6747436" y="3307294"/>
            <a:ext cx="13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“cat”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597803" y="4658586"/>
            <a:ext cx="1221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“dog”</a:t>
            </a:r>
            <a:endParaRPr lang="zh-TW" altLang="en-US" sz="2400" dirty="0"/>
          </a:p>
        </p:txBody>
      </p:sp>
      <p:cxnSp>
        <p:nvCxnSpPr>
          <p:cNvPr id="22" name="直線單箭頭接點 21"/>
          <p:cNvCxnSpPr/>
          <p:nvPr/>
        </p:nvCxnSpPr>
        <p:spPr>
          <a:xfrm flipV="1">
            <a:off x="6076300" y="2946116"/>
            <a:ext cx="457200" cy="46166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endCxn id="19" idx="1"/>
          </p:cNvCxnSpPr>
          <p:nvPr/>
        </p:nvCxnSpPr>
        <p:spPr>
          <a:xfrm flipV="1">
            <a:off x="6063268" y="3538127"/>
            <a:ext cx="684168" cy="21578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6076301" y="4525598"/>
            <a:ext cx="497231" cy="26909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98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7" grpId="0" animBg="1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应用：图像分类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860281"/>
            <a:ext cx="8229600" cy="3654962"/>
          </a:xfrm>
        </p:spPr>
      </p:pic>
    </p:spTree>
    <p:extLst>
      <p:ext uri="{BB962C8B-B14F-4D97-AF65-F5344CB8AC3E}">
        <p14:creationId xmlns:p14="http://schemas.microsoft.com/office/powerpoint/2010/main" val="103232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应用：文本情感分类</a:t>
            </a:r>
          </a:p>
        </p:txBody>
      </p:sp>
      <p:sp>
        <p:nvSpPr>
          <p:cNvPr id="8" name="矩形 7"/>
          <p:cNvSpPr/>
          <p:nvPr/>
        </p:nvSpPr>
        <p:spPr>
          <a:xfrm>
            <a:off x="2441224" y="144780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根据文本内容来判断文本的相应类别</a:t>
            </a:r>
          </a:p>
        </p:txBody>
      </p:sp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224" y="2240114"/>
            <a:ext cx="3105583" cy="1171739"/>
          </a:xfrm>
          <a:prstGeom prst="rect">
            <a:avLst/>
          </a:prstGeom>
        </p:spPr>
      </p:pic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326" y="2240114"/>
            <a:ext cx="3529381" cy="1275847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 bwMode="auto">
          <a:xfrm flipH="1">
            <a:off x="5546806" y="4644793"/>
            <a:ext cx="772402" cy="575353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kumimoji="1" lang="zh-CN" altLang="en-US" sz="4000">
              <a:latin typeface="Tahoma" pitchFamily="34" charset="0"/>
              <a:ea typeface="宋体" pitchFamily="2" charset="-122"/>
            </a:endParaRPr>
          </a:p>
        </p:txBody>
      </p:sp>
      <p:pic>
        <p:nvPicPr>
          <p:cNvPr id="12" name="图片 11" descr="屏幕剪辑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22" y="4150638"/>
            <a:ext cx="1961925" cy="1855655"/>
          </a:xfrm>
          <a:prstGeom prst="rect">
            <a:avLst/>
          </a:prstGeom>
        </p:spPr>
      </p:pic>
      <p:sp>
        <p:nvSpPr>
          <p:cNvPr id="13" name="下箭头 12"/>
          <p:cNvSpPr/>
          <p:nvPr/>
        </p:nvSpPr>
        <p:spPr bwMode="auto">
          <a:xfrm>
            <a:off x="7863156" y="3570277"/>
            <a:ext cx="719191" cy="487853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kumimoji="1" lang="zh-CN" altLang="en-US" sz="400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4" name="右箭头 13"/>
          <p:cNvSpPr/>
          <p:nvPr/>
        </p:nvSpPr>
        <p:spPr bwMode="auto">
          <a:xfrm>
            <a:off x="5699206" y="2772148"/>
            <a:ext cx="772402" cy="575353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kumimoji="1" lang="zh-CN" altLang="en-US" sz="400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56090" y="4350425"/>
            <a:ext cx="4251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/>
              <a:t>+</a:t>
            </a:r>
          </a:p>
          <a:p>
            <a:pPr algn="ctr"/>
            <a:r>
              <a:rPr lang="en-US" altLang="zh-CN" sz="3200" dirty="0"/>
              <a:t>-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654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ceu.org.tw/images/CEU_knowledge21065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49" y="1764963"/>
            <a:ext cx="1784273" cy="178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应用：垃圾邮件过滤</a:t>
            </a:r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2178706" y="1998979"/>
            <a:ext cx="15023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Spam </a:t>
            </a:r>
          </a:p>
          <a:p>
            <a:r>
              <a:rPr lang="en-US" altLang="zh-TW" sz="2800" b="1" i="1" u="sng" dirty="0"/>
              <a:t>filtering</a:t>
            </a:r>
            <a:endParaRPr lang="zh-TW" altLang="en-US" sz="2800" b="1" i="1" u="sng" dirty="0"/>
          </a:p>
        </p:txBody>
      </p:sp>
      <p:grpSp>
        <p:nvGrpSpPr>
          <p:cNvPr id="5" name="群組 4"/>
          <p:cNvGrpSpPr/>
          <p:nvPr/>
        </p:nvGrpSpPr>
        <p:grpSpPr>
          <a:xfrm>
            <a:off x="1649392" y="3388171"/>
            <a:ext cx="7816752" cy="3530146"/>
            <a:chOff x="628650" y="2236221"/>
            <a:chExt cx="7816752" cy="3530146"/>
          </a:xfrm>
        </p:grpSpPr>
        <p:pic>
          <p:nvPicPr>
            <p:cNvPr id="6" name="Picture 2" descr="http://cdn.toptenreviews.com/rev/site/cms/category_headers/139-h_main-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2236221"/>
              <a:ext cx="7816752" cy="3530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2197318" y="5112936"/>
              <a:ext cx="4775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(</a:t>
              </a:r>
              <a:r>
                <a:rPr lang="zh-TW" altLang="en-US" dirty="0"/>
                <a:t>http://spam-filter-review.toptenreviews.com/</a:t>
              </a:r>
              <a:r>
                <a:rPr lang="en-US" altLang="zh-TW" dirty="0"/>
                <a:t>)</a:t>
              </a:r>
              <a:endParaRPr lang="zh-TW" altLang="en-US" dirty="0"/>
            </a:p>
          </p:txBody>
        </p:sp>
      </p:grpSp>
      <p:sp>
        <p:nvSpPr>
          <p:cNvPr id="12" name="矩形 11"/>
          <p:cNvSpPr/>
          <p:nvPr/>
        </p:nvSpPr>
        <p:spPr>
          <a:xfrm>
            <a:off x="6873922" y="1947799"/>
            <a:ext cx="1719619" cy="12440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分类器</a:t>
            </a:r>
            <a:endParaRPr lang="zh-TW" altLang="en-US" sz="2800" dirty="0"/>
          </a:p>
        </p:txBody>
      </p:sp>
      <p:sp>
        <p:nvSpPr>
          <p:cNvPr id="15" name="向右箭號 14"/>
          <p:cNvSpPr/>
          <p:nvPr/>
        </p:nvSpPr>
        <p:spPr>
          <a:xfrm>
            <a:off x="8681824" y="2319567"/>
            <a:ext cx="423081" cy="5610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8878231" y="2818470"/>
            <a:ext cx="1445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(</a:t>
            </a:r>
            <a:r>
              <a:rPr lang="en-US" altLang="zh-TW" sz="2800" dirty="0">
                <a:solidFill>
                  <a:srgbClr val="FF0000"/>
                </a:solidFill>
              </a:rPr>
              <a:t>Yes</a:t>
            </a:r>
            <a:r>
              <a:rPr lang="en-US" altLang="zh-TW" sz="2800" dirty="0"/>
              <a:t>/</a:t>
            </a:r>
            <a:r>
              <a:rPr lang="en-US" altLang="zh-TW" sz="2800" dirty="0">
                <a:solidFill>
                  <a:srgbClr val="0000FF"/>
                </a:solidFill>
              </a:rPr>
              <a:t>No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359" y="1825626"/>
            <a:ext cx="274307" cy="1494693"/>
          </a:xfrm>
          <a:prstGeom prst="rect">
            <a:avLst/>
          </a:prstGeom>
        </p:spPr>
      </p:pic>
      <p:sp>
        <p:nvSpPr>
          <p:cNvPr id="28" name="向右箭號 27"/>
          <p:cNvSpPr/>
          <p:nvPr/>
        </p:nvSpPr>
        <p:spPr>
          <a:xfrm>
            <a:off x="6374605" y="2289279"/>
            <a:ext cx="423081" cy="5610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8941451" y="2329661"/>
            <a:ext cx="1241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1</a:t>
            </a:r>
            <a:r>
              <a:rPr lang="en-US" altLang="zh-TW" sz="2800" dirty="0"/>
              <a:t>/</a:t>
            </a:r>
            <a:r>
              <a:rPr lang="en-US" altLang="zh-TW" sz="2800" dirty="0">
                <a:solidFill>
                  <a:srgbClr val="0000FF"/>
                </a:solidFill>
              </a:rPr>
              <a:t>0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44171" y="3549236"/>
            <a:ext cx="1308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1 (Yes)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8300217" y="5153245"/>
            <a:ext cx="1308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0 (No)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593984" y="3191850"/>
            <a:ext cx="241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“free” in e-mail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642815" y="1490832"/>
            <a:ext cx="232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“Talk” in e-mail</a:t>
            </a:r>
            <a:endParaRPr lang="zh-TW" altLang="en-US" sz="2400" dirty="0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5766668" y="3156275"/>
            <a:ext cx="419249" cy="2318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5797592" y="1734642"/>
            <a:ext cx="388325" cy="264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37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8" grpId="0"/>
      <p:bldP spid="18" grpId="0"/>
      <p:bldP spid="9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qxp">
      <a:dk1>
        <a:srgbClr val="2A4A75"/>
      </a:dk1>
      <a:lt1>
        <a:sysClr val="window" lastClr="FFFFFF"/>
      </a:lt1>
      <a:dk2>
        <a:srgbClr val="2A4A75"/>
      </a:dk2>
      <a:lt2>
        <a:srgbClr val="DEF5FA"/>
      </a:lt2>
      <a:accent1>
        <a:srgbClr val="1C314E"/>
      </a:accent1>
      <a:accent2>
        <a:srgbClr val="EB641B"/>
      </a:accent2>
      <a:accent3>
        <a:srgbClr val="DA1F28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qxp">
      <a:majorFont>
        <a:latin typeface="Helvetica"/>
        <a:ea typeface="微软雅黑"/>
        <a:cs typeface=""/>
      </a:majorFont>
      <a:minorFont>
        <a:latin typeface="Helvetica"/>
        <a:ea typeface="华文楷体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wrap="none">
        <a:spAutoFit/>
      </a:bodyPr>
      <a:lstStyle>
        <a:defPPr>
          <a:defRPr sz="2400"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17970</TotalTime>
  <Words>1291</Words>
  <Application>Microsoft Office PowerPoint</Application>
  <PresentationFormat>宽屏</PresentationFormat>
  <Paragraphs>271</Paragraphs>
  <Slides>53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7" baseType="lpstr">
      <vt:lpstr>新細明體</vt:lpstr>
      <vt:lpstr>华文楷体</vt:lpstr>
      <vt:lpstr>华文细黑</vt:lpstr>
      <vt:lpstr>宋体</vt:lpstr>
      <vt:lpstr>微软雅黑</vt:lpstr>
      <vt:lpstr>Arial</vt:lpstr>
      <vt:lpstr>Calibri</vt:lpstr>
      <vt:lpstr>Cambria</vt:lpstr>
      <vt:lpstr>Cambria Math</vt:lpstr>
      <vt:lpstr>Helvetica</vt:lpstr>
      <vt:lpstr>Tahoma</vt:lpstr>
      <vt:lpstr>Wingdings</vt:lpstr>
      <vt:lpstr>Wingdings 3</vt:lpstr>
      <vt:lpstr>Origin</vt:lpstr>
      <vt:lpstr>线性模型</vt:lpstr>
      <vt:lpstr>线性模型</vt:lpstr>
      <vt:lpstr>分类示例</vt:lpstr>
      <vt:lpstr>数据集：CIFAR-10</vt:lpstr>
      <vt:lpstr>数据集：ImageNet</vt:lpstr>
      <vt:lpstr>应用：图像分类</vt:lpstr>
      <vt:lpstr>应用：图像分类</vt:lpstr>
      <vt:lpstr>应用：文本情感分类</vt:lpstr>
      <vt:lpstr>应用：垃圾邮件过滤</vt:lpstr>
      <vt:lpstr>应用：文档归类</vt:lpstr>
      <vt:lpstr>线性模型</vt:lpstr>
      <vt:lpstr>线性模型</vt:lpstr>
      <vt:lpstr>关于概率的一些基本概念</vt:lpstr>
      <vt:lpstr>概率的一些基本概念</vt:lpstr>
      <vt:lpstr>概率的一些基本概念</vt:lpstr>
      <vt:lpstr>例子</vt:lpstr>
      <vt:lpstr>分类问题</vt:lpstr>
      <vt:lpstr>两个重要的函数</vt:lpstr>
      <vt:lpstr>两个重要的分类器</vt:lpstr>
      <vt:lpstr>Logistic回归</vt:lpstr>
      <vt:lpstr>学习准则</vt:lpstr>
      <vt:lpstr>熵（Entropy）</vt:lpstr>
      <vt:lpstr>交叉熵（Cross Entropy）</vt:lpstr>
      <vt:lpstr>KL散度（Kullback-Leibler Divergence）</vt:lpstr>
      <vt:lpstr>交叉熵损失</vt:lpstr>
      <vt:lpstr>梯度下降</vt:lpstr>
      <vt:lpstr>推导过程</vt:lpstr>
      <vt:lpstr>Logistic回归</vt:lpstr>
      <vt:lpstr>多类分类（Multi-class Classification）</vt:lpstr>
      <vt:lpstr>Softmax回归</vt:lpstr>
      <vt:lpstr>交叉熵损失</vt:lpstr>
      <vt:lpstr>参数学习</vt:lpstr>
      <vt:lpstr>交叉熵损失函数</vt:lpstr>
      <vt:lpstr>交叉熵损失</vt:lpstr>
      <vt:lpstr>感知器</vt:lpstr>
      <vt:lpstr>感知器</vt:lpstr>
      <vt:lpstr>感知器</vt:lpstr>
      <vt:lpstr>感知器</vt:lpstr>
      <vt:lpstr>感知器的学习过程</vt:lpstr>
      <vt:lpstr>感知器参数学习的更新过程</vt:lpstr>
      <vt:lpstr>收敛性</vt:lpstr>
      <vt:lpstr>证明过程</vt:lpstr>
      <vt:lpstr>支持向量机 （Support Vector Machine，SVM）</vt:lpstr>
      <vt:lpstr>应用</vt:lpstr>
      <vt:lpstr>示例：文本分类</vt:lpstr>
      <vt:lpstr>示例：文本分类</vt:lpstr>
      <vt:lpstr>示例：文本分类</vt:lpstr>
      <vt:lpstr>XOR问题</vt:lpstr>
      <vt:lpstr>特征</vt:lpstr>
      <vt:lpstr>线性分类器小结</vt:lpstr>
      <vt:lpstr> 不同损失函数的对比</vt:lpstr>
      <vt:lpstr>课后作业</vt:lpstr>
      <vt:lpstr>PowerPoint 演示文稿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Branding Roadmap Template</dc:title>
  <dc:creator>Xipeng Qiu</dc:creator>
  <cp:lastModifiedBy>Qiu Xipeng</cp:lastModifiedBy>
  <cp:revision>1837</cp:revision>
  <dcterms:created xsi:type="dcterms:W3CDTF">2009-03-19T21:17:53Z</dcterms:created>
  <dcterms:modified xsi:type="dcterms:W3CDTF">2019-12-23T13:28:05Z</dcterms:modified>
</cp:coreProperties>
</file>