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9"/>
  </p:notesMasterIdLst>
  <p:sldIdLst>
    <p:sldId id="256" r:id="rId2"/>
    <p:sldId id="477" r:id="rId3"/>
    <p:sldId id="478" r:id="rId4"/>
    <p:sldId id="448" r:id="rId5"/>
    <p:sldId id="479" r:id="rId6"/>
    <p:sldId id="1255" r:id="rId7"/>
    <p:sldId id="1257" r:id="rId8"/>
    <p:sldId id="449" r:id="rId9"/>
    <p:sldId id="1252" r:id="rId10"/>
    <p:sldId id="450" r:id="rId11"/>
    <p:sldId id="1060" r:id="rId12"/>
    <p:sldId id="1253" r:id="rId13"/>
    <p:sldId id="1254" r:id="rId14"/>
    <p:sldId id="1258" r:id="rId15"/>
    <p:sldId id="1263" r:id="rId16"/>
    <p:sldId id="1264" r:id="rId17"/>
    <p:sldId id="1265" r:id="rId18"/>
    <p:sldId id="1259" r:id="rId19"/>
    <p:sldId id="1260" r:id="rId20"/>
    <p:sldId id="1261" r:id="rId21"/>
    <p:sldId id="1262" r:id="rId22"/>
    <p:sldId id="452" r:id="rId23"/>
    <p:sldId id="495" r:id="rId24"/>
    <p:sldId id="1270" r:id="rId25"/>
    <p:sldId id="1268" r:id="rId26"/>
    <p:sldId id="1269" r:id="rId27"/>
    <p:sldId id="453" r:id="rId28"/>
    <p:sldId id="1266" r:id="rId29"/>
    <p:sldId id="454" r:id="rId30"/>
    <p:sldId id="455" r:id="rId31"/>
    <p:sldId id="493" r:id="rId32"/>
    <p:sldId id="494" r:id="rId33"/>
    <p:sldId id="456" r:id="rId34"/>
    <p:sldId id="1267" r:id="rId35"/>
    <p:sldId id="1271" r:id="rId36"/>
    <p:sldId id="1272" r:id="rId37"/>
    <p:sldId id="905" r:id="rId38"/>
    <p:sldId id="458" r:id="rId39"/>
    <p:sldId id="459" r:id="rId40"/>
    <p:sldId id="460" r:id="rId41"/>
    <p:sldId id="483" r:id="rId42"/>
    <p:sldId id="1226" r:id="rId43"/>
    <p:sldId id="1251" r:id="rId44"/>
    <p:sldId id="461" r:id="rId45"/>
    <p:sldId id="489" r:id="rId46"/>
    <p:sldId id="462" r:id="rId47"/>
    <p:sldId id="463" r:id="rId48"/>
    <p:sldId id="488" r:id="rId49"/>
    <p:sldId id="490" r:id="rId50"/>
    <p:sldId id="464" r:id="rId51"/>
    <p:sldId id="480" r:id="rId52"/>
    <p:sldId id="481" r:id="rId53"/>
    <p:sldId id="482" r:id="rId54"/>
    <p:sldId id="491" r:id="rId55"/>
    <p:sldId id="492" r:id="rId56"/>
    <p:sldId id="465" r:id="rId57"/>
    <p:sldId id="447" r:id="rId5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默认节" id="{F7C6C2FB-27F1-4C54-84AD-CB6625FEB4C3}">
          <p14:sldIdLst>
            <p14:sldId id="256"/>
            <p14:sldId id="477"/>
            <p14:sldId id="478"/>
            <p14:sldId id="448"/>
            <p14:sldId id="479"/>
            <p14:sldId id="1255"/>
            <p14:sldId id="1257"/>
            <p14:sldId id="449"/>
            <p14:sldId id="1252"/>
            <p14:sldId id="450"/>
            <p14:sldId id="1060"/>
            <p14:sldId id="1253"/>
            <p14:sldId id="1254"/>
            <p14:sldId id="1258"/>
            <p14:sldId id="1263"/>
            <p14:sldId id="1264"/>
            <p14:sldId id="1265"/>
            <p14:sldId id="1259"/>
            <p14:sldId id="1260"/>
            <p14:sldId id="1261"/>
            <p14:sldId id="1262"/>
            <p14:sldId id="452"/>
            <p14:sldId id="495"/>
            <p14:sldId id="1270"/>
            <p14:sldId id="1268"/>
            <p14:sldId id="1269"/>
            <p14:sldId id="453"/>
            <p14:sldId id="1266"/>
            <p14:sldId id="454"/>
            <p14:sldId id="455"/>
            <p14:sldId id="493"/>
            <p14:sldId id="494"/>
            <p14:sldId id="456"/>
            <p14:sldId id="1267"/>
            <p14:sldId id="1271"/>
            <p14:sldId id="1272"/>
            <p14:sldId id="905"/>
            <p14:sldId id="458"/>
            <p14:sldId id="459"/>
            <p14:sldId id="460"/>
            <p14:sldId id="483"/>
            <p14:sldId id="1226"/>
            <p14:sldId id="1251"/>
            <p14:sldId id="461"/>
            <p14:sldId id="489"/>
            <p14:sldId id="462"/>
            <p14:sldId id="463"/>
            <p14:sldId id="488"/>
            <p14:sldId id="490"/>
            <p14:sldId id="464"/>
            <p14:sldId id="480"/>
            <p14:sldId id="481"/>
            <p14:sldId id="482"/>
            <p14:sldId id="491"/>
            <p14:sldId id="492"/>
            <p14:sldId id="465"/>
            <p14:sldId id="4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79006" autoAdjust="0"/>
  </p:normalViewPr>
  <p:slideViewPr>
    <p:cSldViewPr>
      <p:cViewPr varScale="1">
        <p:scale>
          <a:sx n="99" d="100"/>
          <a:sy n="99" d="100"/>
        </p:scale>
        <p:origin x="1282" y="77"/>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B202F-FB08-4046-B511-8154FB49289C}"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zh-CN" altLang="en-US"/>
        </a:p>
      </dgm:t>
    </dgm:pt>
    <dgm:pt modelId="{5B2E383B-9F26-4DA9-983E-E153C7FFFA10}">
      <dgm:prSet custT="1"/>
      <dgm:spPr/>
      <dgm:t>
        <a:bodyPr/>
        <a:lstStyle/>
        <a:p>
          <a:pPr rtl="0"/>
          <a:r>
            <a:rPr lang="zh-CN" altLang="en-US" sz="2400" dirty="0"/>
            <a:t>所有损害优化的方法都是正则化。</a:t>
          </a:r>
        </a:p>
      </dgm:t>
    </dgm:pt>
    <dgm:pt modelId="{1C7A80F1-86C4-424F-9840-90BCB07D654B}" type="sibTrans" cxnId="{C81B5CC3-E7EF-4012-9950-B3EC99F54573}">
      <dgm:prSet/>
      <dgm:spPr/>
      <dgm:t>
        <a:bodyPr/>
        <a:lstStyle/>
        <a:p>
          <a:endParaRPr lang="zh-CN" altLang="en-US" sz="1000"/>
        </a:p>
      </dgm:t>
    </dgm:pt>
    <dgm:pt modelId="{0BDF28E4-3DD2-49C4-ADA0-8A4D042CDCAA}" type="parTrans" cxnId="{C81B5CC3-E7EF-4012-9950-B3EC99F54573}">
      <dgm:prSet/>
      <dgm:spPr/>
      <dgm:t>
        <a:bodyPr/>
        <a:lstStyle/>
        <a:p>
          <a:endParaRPr lang="zh-CN" altLang="en-US" sz="1000"/>
        </a:p>
      </dgm:t>
    </dgm:pt>
    <dgm:pt modelId="{DB307B8E-5B07-4FB9-927C-FCB1686BA255}">
      <dgm:prSet custT="1"/>
      <dgm:spPr/>
      <dgm:t>
        <a:bodyPr/>
        <a:lstStyle/>
        <a:p>
          <a:pPr rtl="0"/>
          <a:r>
            <a:rPr lang="zh-CN" altLang="en-US" sz="2000" dirty="0"/>
            <a:t>增加优化约束</a:t>
          </a:r>
          <a:endParaRPr lang="en-US" altLang="zh-CN" sz="2000" dirty="0"/>
        </a:p>
      </dgm:t>
    </dgm:pt>
    <dgm:pt modelId="{A9229453-57E9-4A0C-9186-0D49225E969E}" type="sibTrans" cxnId="{DA53CB38-9F6B-4C21-BD28-D1F63551230E}">
      <dgm:prSet/>
      <dgm:spPr/>
      <dgm:t>
        <a:bodyPr/>
        <a:lstStyle/>
        <a:p>
          <a:endParaRPr lang="zh-CN" altLang="en-US" sz="1000"/>
        </a:p>
      </dgm:t>
    </dgm:pt>
    <dgm:pt modelId="{40A169F2-70EE-4009-97A2-C1E2CA251AE8}" type="parTrans" cxnId="{DA53CB38-9F6B-4C21-BD28-D1F63551230E}">
      <dgm:prSet/>
      <dgm:spPr/>
      <dgm:t>
        <a:bodyPr/>
        <a:lstStyle/>
        <a:p>
          <a:endParaRPr lang="zh-CN" altLang="en-US" sz="1000"/>
        </a:p>
      </dgm:t>
    </dgm:pt>
    <dgm:pt modelId="{3A66B05C-C306-4566-ADB4-BD58EF99E13F}">
      <dgm:prSet custT="1"/>
      <dgm:spPr/>
      <dgm:t>
        <a:bodyPr/>
        <a:lstStyle/>
        <a:p>
          <a:pPr rtl="0"/>
          <a:r>
            <a:rPr lang="zh-CN" altLang="en-US" sz="2000" dirty="0"/>
            <a:t>干扰优化过程</a:t>
          </a:r>
        </a:p>
      </dgm:t>
    </dgm:pt>
    <dgm:pt modelId="{C0EB23F3-E30C-4600-81D9-825401C2251F}" type="sibTrans" cxnId="{B37680F7-BA20-4DD0-BBFC-22FFC6988DAB}">
      <dgm:prSet/>
      <dgm:spPr/>
      <dgm:t>
        <a:bodyPr/>
        <a:lstStyle/>
        <a:p>
          <a:endParaRPr lang="zh-CN" altLang="en-US" sz="1000"/>
        </a:p>
      </dgm:t>
    </dgm:pt>
    <dgm:pt modelId="{013B59AA-A8DF-4C7C-9DB4-7BB8FC4371C0}" type="parTrans" cxnId="{B37680F7-BA20-4DD0-BBFC-22FFC6988DAB}">
      <dgm:prSet/>
      <dgm:spPr/>
      <dgm:t>
        <a:bodyPr/>
        <a:lstStyle/>
        <a:p>
          <a:endParaRPr lang="zh-CN" altLang="en-US" sz="1000"/>
        </a:p>
      </dgm:t>
    </dgm:pt>
    <dgm:pt modelId="{674A3CB7-FDA9-44AE-915F-54F6508BD0EE}" type="pres">
      <dgm:prSet presAssocID="{F6FB202F-FB08-4046-B511-8154FB49289C}" presName="hierChild1" presStyleCnt="0">
        <dgm:presLayoutVars>
          <dgm:orgChart val="1"/>
          <dgm:chPref val="1"/>
          <dgm:dir/>
          <dgm:animOne val="branch"/>
          <dgm:animLvl val="lvl"/>
          <dgm:resizeHandles/>
        </dgm:presLayoutVars>
      </dgm:prSet>
      <dgm:spPr/>
    </dgm:pt>
    <dgm:pt modelId="{D8A5553F-946F-42F6-B0C2-579C504334D7}" type="pres">
      <dgm:prSet presAssocID="{5B2E383B-9F26-4DA9-983E-E153C7FFFA10}" presName="hierRoot1" presStyleCnt="0">
        <dgm:presLayoutVars>
          <dgm:hierBranch val="init"/>
        </dgm:presLayoutVars>
      </dgm:prSet>
      <dgm:spPr/>
    </dgm:pt>
    <dgm:pt modelId="{D50CC31B-43F6-4201-B273-994815EA301A}" type="pres">
      <dgm:prSet presAssocID="{5B2E383B-9F26-4DA9-983E-E153C7FFFA10}" presName="rootComposite1" presStyleCnt="0"/>
      <dgm:spPr/>
    </dgm:pt>
    <dgm:pt modelId="{D05EC9E0-8F5D-45CB-A733-A5612A87189B}" type="pres">
      <dgm:prSet presAssocID="{5B2E383B-9F26-4DA9-983E-E153C7FFFA10}" presName="rootText1" presStyleLbl="node0" presStyleIdx="0" presStyleCnt="1" custScaleX="150755" custScaleY="34804">
        <dgm:presLayoutVars>
          <dgm:chPref val="3"/>
        </dgm:presLayoutVars>
      </dgm:prSet>
      <dgm:spPr/>
    </dgm:pt>
    <dgm:pt modelId="{0A43440D-1F09-40F2-B6E7-0FC9C4298197}" type="pres">
      <dgm:prSet presAssocID="{5B2E383B-9F26-4DA9-983E-E153C7FFFA10}" presName="rootConnector1" presStyleLbl="node1" presStyleIdx="0" presStyleCnt="0"/>
      <dgm:spPr/>
    </dgm:pt>
    <dgm:pt modelId="{5D01162B-4530-4E40-A0F9-1F982BE9578B}" type="pres">
      <dgm:prSet presAssocID="{5B2E383B-9F26-4DA9-983E-E153C7FFFA10}" presName="hierChild2" presStyleCnt="0"/>
      <dgm:spPr/>
    </dgm:pt>
    <dgm:pt modelId="{AF461715-315F-4B67-AE64-A74F48E9AF89}" type="pres">
      <dgm:prSet presAssocID="{40A169F2-70EE-4009-97A2-C1E2CA251AE8}" presName="Name37" presStyleLbl="parChTrans1D2" presStyleIdx="0" presStyleCnt="2"/>
      <dgm:spPr/>
    </dgm:pt>
    <dgm:pt modelId="{10C067CD-E0A3-4180-9A83-FAE111F9A168}" type="pres">
      <dgm:prSet presAssocID="{DB307B8E-5B07-4FB9-927C-FCB1686BA255}" presName="hierRoot2" presStyleCnt="0">
        <dgm:presLayoutVars>
          <dgm:hierBranch val="init"/>
        </dgm:presLayoutVars>
      </dgm:prSet>
      <dgm:spPr/>
    </dgm:pt>
    <dgm:pt modelId="{5AB19431-C5EF-439D-8E18-25FA79D57CB7}" type="pres">
      <dgm:prSet presAssocID="{DB307B8E-5B07-4FB9-927C-FCB1686BA255}" presName="rootComposite" presStyleCnt="0"/>
      <dgm:spPr/>
    </dgm:pt>
    <dgm:pt modelId="{D2B477F3-791F-46FC-A50D-FA3601860E25}" type="pres">
      <dgm:prSet presAssocID="{DB307B8E-5B07-4FB9-927C-FCB1686BA255}" presName="rootText" presStyleLbl="node2" presStyleIdx="0" presStyleCnt="2" custScaleY="34615">
        <dgm:presLayoutVars>
          <dgm:chPref val="3"/>
        </dgm:presLayoutVars>
      </dgm:prSet>
      <dgm:spPr/>
    </dgm:pt>
    <dgm:pt modelId="{3E20DBAE-BE56-4FE8-B27C-7A331CE5D7F0}" type="pres">
      <dgm:prSet presAssocID="{DB307B8E-5B07-4FB9-927C-FCB1686BA255}" presName="rootConnector" presStyleLbl="node2" presStyleIdx="0" presStyleCnt="2"/>
      <dgm:spPr/>
    </dgm:pt>
    <dgm:pt modelId="{65DB62D2-7EC5-482F-AC65-C0B9E2943960}" type="pres">
      <dgm:prSet presAssocID="{DB307B8E-5B07-4FB9-927C-FCB1686BA255}" presName="hierChild4" presStyleCnt="0"/>
      <dgm:spPr/>
    </dgm:pt>
    <dgm:pt modelId="{229FEED3-1781-4CCD-9286-7FD2B3B2E358}" type="pres">
      <dgm:prSet presAssocID="{DB307B8E-5B07-4FB9-927C-FCB1686BA255}" presName="hierChild5" presStyleCnt="0"/>
      <dgm:spPr/>
    </dgm:pt>
    <dgm:pt modelId="{E5BF9C94-5509-4F79-AC82-D0991D6614CC}" type="pres">
      <dgm:prSet presAssocID="{013B59AA-A8DF-4C7C-9DB4-7BB8FC4371C0}" presName="Name37" presStyleLbl="parChTrans1D2" presStyleIdx="1" presStyleCnt="2"/>
      <dgm:spPr/>
    </dgm:pt>
    <dgm:pt modelId="{1C1CF193-258F-4481-B8DE-A7777F3305D8}" type="pres">
      <dgm:prSet presAssocID="{3A66B05C-C306-4566-ADB4-BD58EF99E13F}" presName="hierRoot2" presStyleCnt="0">
        <dgm:presLayoutVars>
          <dgm:hierBranch val="init"/>
        </dgm:presLayoutVars>
      </dgm:prSet>
      <dgm:spPr/>
    </dgm:pt>
    <dgm:pt modelId="{9E3C3702-DC4A-43B6-A3E2-DADBF31B21CF}" type="pres">
      <dgm:prSet presAssocID="{3A66B05C-C306-4566-ADB4-BD58EF99E13F}" presName="rootComposite" presStyleCnt="0"/>
      <dgm:spPr/>
    </dgm:pt>
    <dgm:pt modelId="{7509D6B6-898D-4FC7-8441-00720BF18D07}" type="pres">
      <dgm:prSet presAssocID="{3A66B05C-C306-4566-ADB4-BD58EF99E13F}" presName="rootText" presStyleLbl="node2" presStyleIdx="1" presStyleCnt="2" custScaleY="33749">
        <dgm:presLayoutVars>
          <dgm:chPref val="3"/>
        </dgm:presLayoutVars>
      </dgm:prSet>
      <dgm:spPr/>
    </dgm:pt>
    <dgm:pt modelId="{9A3819C4-B074-4F09-9908-28A73234B65F}" type="pres">
      <dgm:prSet presAssocID="{3A66B05C-C306-4566-ADB4-BD58EF99E13F}" presName="rootConnector" presStyleLbl="node2" presStyleIdx="1" presStyleCnt="2"/>
      <dgm:spPr/>
    </dgm:pt>
    <dgm:pt modelId="{137C4903-F1AB-4060-9A22-B1B7A38EE454}" type="pres">
      <dgm:prSet presAssocID="{3A66B05C-C306-4566-ADB4-BD58EF99E13F}" presName="hierChild4" presStyleCnt="0"/>
      <dgm:spPr/>
    </dgm:pt>
    <dgm:pt modelId="{B497FEF9-BFC3-4C64-82D5-9CA965BE9AEE}" type="pres">
      <dgm:prSet presAssocID="{3A66B05C-C306-4566-ADB4-BD58EF99E13F}" presName="hierChild5" presStyleCnt="0"/>
      <dgm:spPr/>
    </dgm:pt>
    <dgm:pt modelId="{F596C27B-3FC2-44CD-99BD-6CB3BDC98BE1}" type="pres">
      <dgm:prSet presAssocID="{5B2E383B-9F26-4DA9-983E-E153C7FFFA10}" presName="hierChild3" presStyleCnt="0"/>
      <dgm:spPr/>
    </dgm:pt>
  </dgm:ptLst>
  <dgm:cxnLst>
    <dgm:cxn modelId="{36FB4D0B-6E75-4594-9473-CB7A73DE5504}" type="presOf" srcId="{3A66B05C-C306-4566-ADB4-BD58EF99E13F}" destId="{7509D6B6-898D-4FC7-8441-00720BF18D07}" srcOrd="0" destOrd="0" presId="urn:microsoft.com/office/officeart/2005/8/layout/orgChart1"/>
    <dgm:cxn modelId="{6654731C-A0C1-47C8-838A-15E501E44BA8}" type="presOf" srcId="{DB307B8E-5B07-4FB9-927C-FCB1686BA255}" destId="{3E20DBAE-BE56-4FE8-B27C-7A331CE5D7F0}" srcOrd="1" destOrd="0" presId="urn:microsoft.com/office/officeart/2005/8/layout/orgChart1"/>
    <dgm:cxn modelId="{427C0627-9AAC-4073-AE52-5F3B8739AC38}" type="presOf" srcId="{40A169F2-70EE-4009-97A2-C1E2CA251AE8}" destId="{AF461715-315F-4B67-AE64-A74F48E9AF89}" srcOrd="0" destOrd="0" presId="urn:microsoft.com/office/officeart/2005/8/layout/orgChart1"/>
    <dgm:cxn modelId="{C368E529-D3E7-482C-9A8D-1C3C5958F504}" type="presOf" srcId="{5B2E383B-9F26-4DA9-983E-E153C7FFFA10}" destId="{D05EC9E0-8F5D-45CB-A733-A5612A87189B}" srcOrd="0" destOrd="0" presId="urn:microsoft.com/office/officeart/2005/8/layout/orgChart1"/>
    <dgm:cxn modelId="{7195E82B-8D5F-4392-B8BE-4E0E1FF07FAB}" type="presOf" srcId="{3A66B05C-C306-4566-ADB4-BD58EF99E13F}" destId="{9A3819C4-B074-4F09-9908-28A73234B65F}" srcOrd="1" destOrd="0" presId="urn:microsoft.com/office/officeart/2005/8/layout/orgChart1"/>
    <dgm:cxn modelId="{DA53CB38-9F6B-4C21-BD28-D1F63551230E}" srcId="{5B2E383B-9F26-4DA9-983E-E153C7FFFA10}" destId="{DB307B8E-5B07-4FB9-927C-FCB1686BA255}" srcOrd="0" destOrd="0" parTransId="{40A169F2-70EE-4009-97A2-C1E2CA251AE8}" sibTransId="{A9229453-57E9-4A0C-9186-0D49225E969E}"/>
    <dgm:cxn modelId="{95258471-3EC3-4E26-A09A-7D644341A566}" type="presOf" srcId="{DB307B8E-5B07-4FB9-927C-FCB1686BA255}" destId="{D2B477F3-791F-46FC-A50D-FA3601860E25}" srcOrd="0" destOrd="0" presId="urn:microsoft.com/office/officeart/2005/8/layout/orgChart1"/>
    <dgm:cxn modelId="{31C936BC-FB27-4336-980E-9471750D1238}" type="presOf" srcId="{5B2E383B-9F26-4DA9-983E-E153C7FFFA10}" destId="{0A43440D-1F09-40F2-B6E7-0FC9C4298197}" srcOrd="1" destOrd="0" presId="urn:microsoft.com/office/officeart/2005/8/layout/orgChart1"/>
    <dgm:cxn modelId="{C81B5CC3-E7EF-4012-9950-B3EC99F54573}" srcId="{F6FB202F-FB08-4046-B511-8154FB49289C}" destId="{5B2E383B-9F26-4DA9-983E-E153C7FFFA10}" srcOrd="0" destOrd="0" parTransId="{0BDF28E4-3DD2-49C4-ADA0-8A4D042CDCAA}" sibTransId="{1C7A80F1-86C4-424F-9840-90BCB07D654B}"/>
    <dgm:cxn modelId="{F98C9DC3-DA36-491B-BE8A-49718298771D}" type="presOf" srcId="{013B59AA-A8DF-4C7C-9DB4-7BB8FC4371C0}" destId="{E5BF9C94-5509-4F79-AC82-D0991D6614CC}" srcOrd="0" destOrd="0" presId="urn:microsoft.com/office/officeart/2005/8/layout/orgChart1"/>
    <dgm:cxn modelId="{E85F0AE4-1E42-488C-8540-8269B15AB553}" type="presOf" srcId="{F6FB202F-FB08-4046-B511-8154FB49289C}" destId="{674A3CB7-FDA9-44AE-915F-54F6508BD0EE}" srcOrd="0" destOrd="0" presId="urn:microsoft.com/office/officeart/2005/8/layout/orgChart1"/>
    <dgm:cxn modelId="{B37680F7-BA20-4DD0-BBFC-22FFC6988DAB}" srcId="{5B2E383B-9F26-4DA9-983E-E153C7FFFA10}" destId="{3A66B05C-C306-4566-ADB4-BD58EF99E13F}" srcOrd="1" destOrd="0" parTransId="{013B59AA-A8DF-4C7C-9DB4-7BB8FC4371C0}" sibTransId="{C0EB23F3-E30C-4600-81D9-825401C2251F}"/>
    <dgm:cxn modelId="{2FA9753B-29B0-493D-92E5-557749249353}" type="presParOf" srcId="{674A3CB7-FDA9-44AE-915F-54F6508BD0EE}" destId="{D8A5553F-946F-42F6-B0C2-579C504334D7}" srcOrd="0" destOrd="0" presId="urn:microsoft.com/office/officeart/2005/8/layout/orgChart1"/>
    <dgm:cxn modelId="{B0DF0D19-AFBB-43CD-A198-CC1DE0405EFE}" type="presParOf" srcId="{D8A5553F-946F-42F6-B0C2-579C504334D7}" destId="{D50CC31B-43F6-4201-B273-994815EA301A}" srcOrd="0" destOrd="0" presId="urn:microsoft.com/office/officeart/2005/8/layout/orgChart1"/>
    <dgm:cxn modelId="{F9AE60C6-B311-4649-8FD4-D97CB622E98D}" type="presParOf" srcId="{D50CC31B-43F6-4201-B273-994815EA301A}" destId="{D05EC9E0-8F5D-45CB-A733-A5612A87189B}" srcOrd="0" destOrd="0" presId="urn:microsoft.com/office/officeart/2005/8/layout/orgChart1"/>
    <dgm:cxn modelId="{2A1159F2-69D0-4472-B3F6-FD3CB5B31A09}" type="presParOf" srcId="{D50CC31B-43F6-4201-B273-994815EA301A}" destId="{0A43440D-1F09-40F2-B6E7-0FC9C4298197}" srcOrd="1" destOrd="0" presId="urn:microsoft.com/office/officeart/2005/8/layout/orgChart1"/>
    <dgm:cxn modelId="{DE206A20-A518-43CC-9817-EFFB038FF251}" type="presParOf" srcId="{D8A5553F-946F-42F6-B0C2-579C504334D7}" destId="{5D01162B-4530-4E40-A0F9-1F982BE9578B}" srcOrd="1" destOrd="0" presId="urn:microsoft.com/office/officeart/2005/8/layout/orgChart1"/>
    <dgm:cxn modelId="{7C6170A1-2253-4E72-A60A-DB42E1E8F2BF}" type="presParOf" srcId="{5D01162B-4530-4E40-A0F9-1F982BE9578B}" destId="{AF461715-315F-4B67-AE64-A74F48E9AF89}" srcOrd="0" destOrd="0" presId="urn:microsoft.com/office/officeart/2005/8/layout/orgChart1"/>
    <dgm:cxn modelId="{702D16E9-AA5D-4D8A-8C72-C4EAB4DA237B}" type="presParOf" srcId="{5D01162B-4530-4E40-A0F9-1F982BE9578B}" destId="{10C067CD-E0A3-4180-9A83-FAE111F9A168}" srcOrd="1" destOrd="0" presId="urn:microsoft.com/office/officeart/2005/8/layout/orgChart1"/>
    <dgm:cxn modelId="{264DADD9-AB17-444E-AA59-4B97A37BFAB9}" type="presParOf" srcId="{10C067CD-E0A3-4180-9A83-FAE111F9A168}" destId="{5AB19431-C5EF-439D-8E18-25FA79D57CB7}" srcOrd="0" destOrd="0" presId="urn:microsoft.com/office/officeart/2005/8/layout/orgChart1"/>
    <dgm:cxn modelId="{9C8D79CE-B2AF-42B8-B3B5-2BA1D5ED5728}" type="presParOf" srcId="{5AB19431-C5EF-439D-8E18-25FA79D57CB7}" destId="{D2B477F3-791F-46FC-A50D-FA3601860E25}" srcOrd="0" destOrd="0" presId="urn:microsoft.com/office/officeart/2005/8/layout/orgChart1"/>
    <dgm:cxn modelId="{DF2538B9-2F08-4098-870B-6FDD59738EE1}" type="presParOf" srcId="{5AB19431-C5EF-439D-8E18-25FA79D57CB7}" destId="{3E20DBAE-BE56-4FE8-B27C-7A331CE5D7F0}" srcOrd="1" destOrd="0" presId="urn:microsoft.com/office/officeart/2005/8/layout/orgChart1"/>
    <dgm:cxn modelId="{3EAF8DF3-B37E-4D34-97B7-D793BD1B4DEC}" type="presParOf" srcId="{10C067CD-E0A3-4180-9A83-FAE111F9A168}" destId="{65DB62D2-7EC5-482F-AC65-C0B9E2943960}" srcOrd="1" destOrd="0" presId="urn:microsoft.com/office/officeart/2005/8/layout/orgChart1"/>
    <dgm:cxn modelId="{942B9EB6-D729-425B-A48C-522FB928DE7F}" type="presParOf" srcId="{10C067CD-E0A3-4180-9A83-FAE111F9A168}" destId="{229FEED3-1781-4CCD-9286-7FD2B3B2E358}" srcOrd="2" destOrd="0" presId="urn:microsoft.com/office/officeart/2005/8/layout/orgChart1"/>
    <dgm:cxn modelId="{C15837D0-87A5-4814-8019-BBD69AA18396}" type="presParOf" srcId="{5D01162B-4530-4E40-A0F9-1F982BE9578B}" destId="{E5BF9C94-5509-4F79-AC82-D0991D6614CC}" srcOrd="2" destOrd="0" presId="urn:microsoft.com/office/officeart/2005/8/layout/orgChart1"/>
    <dgm:cxn modelId="{26CD19A9-B004-478C-93C1-5EE801E2E7B1}" type="presParOf" srcId="{5D01162B-4530-4E40-A0F9-1F982BE9578B}" destId="{1C1CF193-258F-4481-B8DE-A7777F3305D8}" srcOrd="3" destOrd="0" presId="urn:microsoft.com/office/officeart/2005/8/layout/orgChart1"/>
    <dgm:cxn modelId="{0AE45914-BAF4-453A-82EC-10105A8ADC9B}" type="presParOf" srcId="{1C1CF193-258F-4481-B8DE-A7777F3305D8}" destId="{9E3C3702-DC4A-43B6-A3E2-DADBF31B21CF}" srcOrd="0" destOrd="0" presId="urn:microsoft.com/office/officeart/2005/8/layout/orgChart1"/>
    <dgm:cxn modelId="{DC0029A2-C535-4CFF-A665-233F8DBD5ACF}" type="presParOf" srcId="{9E3C3702-DC4A-43B6-A3E2-DADBF31B21CF}" destId="{7509D6B6-898D-4FC7-8441-00720BF18D07}" srcOrd="0" destOrd="0" presId="urn:microsoft.com/office/officeart/2005/8/layout/orgChart1"/>
    <dgm:cxn modelId="{1F1173CE-FDC9-4581-9E88-FB21D25F15FF}" type="presParOf" srcId="{9E3C3702-DC4A-43B6-A3E2-DADBF31B21CF}" destId="{9A3819C4-B074-4F09-9908-28A73234B65F}" srcOrd="1" destOrd="0" presId="urn:microsoft.com/office/officeart/2005/8/layout/orgChart1"/>
    <dgm:cxn modelId="{F2E6235A-13DC-4F25-B4D4-2CDE0545C9ED}" type="presParOf" srcId="{1C1CF193-258F-4481-B8DE-A7777F3305D8}" destId="{137C4903-F1AB-4060-9A22-B1B7A38EE454}" srcOrd="1" destOrd="0" presId="urn:microsoft.com/office/officeart/2005/8/layout/orgChart1"/>
    <dgm:cxn modelId="{7C6DACA4-5D8D-4D73-88A6-1865A2CDB89F}" type="presParOf" srcId="{1C1CF193-258F-4481-B8DE-A7777F3305D8}" destId="{B497FEF9-BFC3-4C64-82D5-9CA965BE9AEE}" srcOrd="2" destOrd="0" presId="urn:microsoft.com/office/officeart/2005/8/layout/orgChart1"/>
    <dgm:cxn modelId="{AB3A4BE4-8473-4E95-B6D5-CFED9DAD8462}" type="presParOf" srcId="{D8A5553F-946F-42F6-B0C2-579C504334D7}" destId="{F596C27B-3FC2-44CD-99BD-6CB3BDC98BE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F9C94-5509-4F79-AC82-D0991D6614CC}">
      <dsp:nvSpPr>
        <dsp:cNvPr id="0" name=""/>
        <dsp:cNvSpPr/>
      </dsp:nvSpPr>
      <dsp:spPr>
        <a:xfrm>
          <a:off x="3352800" y="673594"/>
          <a:ext cx="1834810" cy="636876"/>
        </a:xfrm>
        <a:custGeom>
          <a:avLst/>
          <a:gdLst/>
          <a:ahLst/>
          <a:cxnLst/>
          <a:rect l="0" t="0" r="0" b="0"/>
          <a:pathLst>
            <a:path>
              <a:moveTo>
                <a:pt x="0" y="0"/>
              </a:moveTo>
              <a:lnTo>
                <a:pt x="0" y="318438"/>
              </a:lnTo>
              <a:lnTo>
                <a:pt x="1834810" y="318438"/>
              </a:lnTo>
              <a:lnTo>
                <a:pt x="1834810" y="63687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461715-315F-4B67-AE64-A74F48E9AF89}">
      <dsp:nvSpPr>
        <dsp:cNvPr id="0" name=""/>
        <dsp:cNvSpPr/>
      </dsp:nvSpPr>
      <dsp:spPr>
        <a:xfrm>
          <a:off x="1517989" y="673594"/>
          <a:ext cx="1834810" cy="636876"/>
        </a:xfrm>
        <a:custGeom>
          <a:avLst/>
          <a:gdLst/>
          <a:ahLst/>
          <a:cxnLst/>
          <a:rect l="0" t="0" r="0" b="0"/>
          <a:pathLst>
            <a:path>
              <a:moveTo>
                <a:pt x="1834810" y="0"/>
              </a:moveTo>
              <a:lnTo>
                <a:pt x="1834810" y="318438"/>
              </a:lnTo>
              <a:lnTo>
                <a:pt x="0" y="318438"/>
              </a:lnTo>
              <a:lnTo>
                <a:pt x="0" y="63687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5EC9E0-8F5D-45CB-A733-A5612A87189B}">
      <dsp:nvSpPr>
        <dsp:cNvPr id="0" name=""/>
        <dsp:cNvSpPr/>
      </dsp:nvSpPr>
      <dsp:spPr>
        <a:xfrm>
          <a:off x="1066792" y="145836"/>
          <a:ext cx="4572014" cy="527758"/>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zh-CN" altLang="en-US" sz="2400" kern="1200" dirty="0"/>
            <a:t>所有损害优化的方法都是正则化。</a:t>
          </a:r>
        </a:p>
      </dsp:txBody>
      <dsp:txXfrm>
        <a:off x="1066792" y="145836"/>
        <a:ext cx="4572014" cy="527758"/>
      </dsp:txXfrm>
    </dsp:sp>
    <dsp:sp modelId="{D2B477F3-791F-46FC-A50D-FA3601860E25}">
      <dsp:nvSpPr>
        <dsp:cNvPr id="0" name=""/>
        <dsp:cNvSpPr/>
      </dsp:nvSpPr>
      <dsp:spPr>
        <a:xfrm>
          <a:off x="1616" y="1310471"/>
          <a:ext cx="3032745" cy="52489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zh-CN" altLang="en-US" sz="2000" kern="1200" dirty="0"/>
            <a:t>增加优化约束</a:t>
          </a:r>
          <a:endParaRPr lang="en-US" altLang="zh-CN" sz="2000" kern="1200" dirty="0"/>
        </a:p>
      </dsp:txBody>
      <dsp:txXfrm>
        <a:off x="1616" y="1310471"/>
        <a:ext cx="3032745" cy="524892"/>
      </dsp:txXfrm>
    </dsp:sp>
    <dsp:sp modelId="{7509D6B6-898D-4FC7-8441-00720BF18D07}">
      <dsp:nvSpPr>
        <dsp:cNvPr id="0" name=""/>
        <dsp:cNvSpPr/>
      </dsp:nvSpPr>
      <dsp:spPr>
        <a:xfrm>
          <a:off x="3671238" y="1310471"/>
          <a:ext cx="3032745" cy="511760"/>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zh-CN" altLang="en-US" sz="2000" kern="1200" dirty="0"/>
            <a:t>干扰优化过程</a:t>
          </a:r>
        </a:p>
      </dsp:txBody>
      <dsp:txXfrm>
        <a:off x="3671238" y="1310471"/>
        <a:ext cx="3032745" cy="5117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83E5292-C197-4B29-8ABD-C7AEB5E0B154}" type="datetimeFigureOut">
              <a:rPr lang="en-US" altLang="zh-CN"/>
              <a:pPr>
                <a:defRPr/>
              </a:pPr>
              <a:t>10/31/2019</a:t>
            </a:fld>
            <a:endParaRPr lang="en-US" altLang="zh-C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4C119E0-CEE4-4FF8-83B2-DC856A2C17CC}" type="slidenum">
              <a:rPr lang="en-US" altLang="zh-CN"/>
              <a:pPr>
                <a:defRPr/>
              </a:pPr>
              <a:t>‹#›</a:t>
            </a:fld>
            <a:endParaRPr lang="en-US" altLang="zh-CN"/>
          </a:p>
        </p:txBody>
      </p:sp>
    </p:spTree>
    <p:extLst>
      <p:ext uri="{BB962C8B-B14F-4D97-AF65-F5344CB8AC3E}">
        <p14:creationId xmlns:p14="http://schemas.microsoft.com/office/powerpoint/2010/main" val="644896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s231n.github.io/neural-networks-3/#annealing-the-learning-rat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lipeng2/cyclical-learning-rates-for-training-neural-networks-4de755927d4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loud.google.com/tpu/docs/inception-v3-advance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a:t>
            </a:fld>
            <a:endParaRPr lang="en-US" altLang="zh-CN"/>
          </a:p>
        </p:txBody>
      </p:sp>
    </p:spTree>
    <p:extLst>
      <p:ext uri="{BB962C8B-B14F-4D97-AF65-F5344CB8AC3E}">
        <p14:creationId xmlns:p14="http://schemas.microsoft.com/office/powerpoint/2010/main" val="90939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ψ(·)</a:t>
            </a:r>
            <a:r>
              <a:rPr lang="zh-CN" altLang="en-US" dirty="0"/>
              <a:t>为学习率缩放函数，可以取</a:t>
            </a:r>
            <a:r>
              <a:rPr lang="en-US" altLang="zh-CN" dirty="0"/>
              <a:t>1</a:t>
            </a:r>
            <a:r>
              <a:rPr lang="zh-CN" altLang="en-US" dirty="0"/>
              <a:t>或梯度的模的移动平均；</a:t>
            </a:r>
            <a:endParaRPr lang="en-US" altLang="zh-CN" dirty="0"/>
          </a:p>
          <a:p>
            <a:r>
              <a:rPr lang="zh-CN" altLang="en-US" dirty="0"/>
              <a:t>如</a:t>
            </a:r>
            <a:r>
              <a:rPr lang="en-US" altLang="zh-CN" dirty="0"/>
              <a:t>ψ(·)</a:t>
            </a:r>
            <a:r>
              <a:rPr lang="zh-CN" altLang="en-US" dirty="0"/>
              <a:t>为优化后的参数更</a:t>
            </a:r>
          </a:p>
          <a:p>
            <a:r>
              <a:rPr lang="zh-CN" altLang="en-US" dirty="0"/>
              <a:t>新方向，可以取当前的梯度</a:t>
            </a:r>
            <a:r>
              <a:rPr lang="en-US" altLang="zh-CN" dirty="0"/>
              <a:t>g t </a:t>
            </a:r>
            <a:r>
              <a:rPr lang="zh-CN" altLang="en-US" dirty="0"/>
              <a:t>或历史梯度的移动平均。</a:t>
            </a:r>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25</a:t>
            </a:fld>
            <a:endParaRPr lang="en-US" altLang="zh-CN"/>
          </a:p>
        </p:txBody>
      </p:sp>
    </p:spTree>
    <p:extLst>
      <p:ext uri="{BB962C8B-B14F-4D97-AF65-F5344CB8AC3E}">
        <p14:creationId xmlns:p14="http://schemas.microsoft.com/office/powerpoint/2010/main" val="240925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每次小批量样本的</a:t>
            </a:r>
            <a:r>
              <a:rPr lang="en-US" altLang="zh-CN" dirty="0"/>
              <a:t>µ B </a:t>
            </a:r>
            <a:r>
              <a:rPr lang="zh-CN" altLang="en-US" dirty="0"/>
              <a:t>和方差</a:t>
            </a:r>
            <a:r>
              <a:rPr lang="en-US" altLang="zh-CN" dirty="0"/>
              <a:t>σ 2</a:t>
            </a:r>
          </a:p>
          <a:p>
            <a:r>
              <a:rPr lang="en-US" altLang="zh-CN" dirty="0"/>
              <a:t>B </a:t>
            </a:r>
            <a:r>
              <a:rPr lang="zh-CN" altLang="en-US" dirty="0"/>
              <a:t>是净输入</a:t>
            </a:r>
            <a:r>
              <a:rPr lang="en-US" altLang="zh-CN" dirty="0"/>
              <a:t>z</a:t>
            </a:r>
          </a:p>
          <a:p>
            <a:r>
              <a:rPr lang="en-US" altLang="zh-CN" dirty="0"/>
              <a:t>(l) </a:t>
            </a:r>
            <a:r>
              <a:rPr lang="zh-CN" altLang="en-US" dirty="0"/>
              <a:t>的函数，而</a:t>
            </a:r>
          </a:p>
          <a:p>
            <a:r>
              <a:rPr lang="zh-CN" altLang="en-US" dirty="0"/>
              <a:t>不是常量。因此在计算参数梯度时需要考虑</a:t>
            </a:r>
            <a:r>
              <a:rPr lang="en-US" altLang="zh-CN" dirty="0"/>
              <a:t>µ B </a:t>
            </a:r>
            <a:r>
              <a:rPr lang="zh-CN" altLang="en-US" dirty="0"/>
              <a:t>和</a:t>
            </a:r>
            <a:r>
              <a:rPr lang="en-US" altLang="zh-CN" dirty="0"/>
              <a:t>σ 2</a:t>
            </a:r>
          </a:p>
          <a:p>
            <a:r>
              <a:rPr lang="en-US" altLang="zh-CN" dirty="0"/>
              <a:t>B </a:t>
            </a:r>
            <a:r>
              <a:rPr lang="zh-CN" altLang="en-US" dirty="0"/>
              <a:t>的影响。当训练完成时，用</a:t>
            </a:r>
          </a:p>
          <a:p>
            <a:r>
              <a:rPr lang="zh-CN" altLang="en-US" dirty="0"/>
              <a:t>整个数据集上的均值</a:t>
            </a:r>
            <a:r>
              <a:rPr lang="en-US" altLang="zh-CN" dirty="0"/>
              <a:t>µ</a:t>
            </a:r>
            <a:r>
              <a:rPr lang="zh-CN" altLang="en-US" dirty="0"/>
              <a:t>和方差</a:t>
            </a:r>
            <a:r>
              <a:rPr lang="en-US" altLang="zh-CN" dirty="0"/>
              <a:t>σ</a:t>
            </a:r>
            <a:r>
              <a:rPr lang="zh-CN" altLang="en-US" dirty="0"/>
              <a:t>来分别代替每次小批量样本的</a:t>
            </a:r>
            <a:r>
              <a:rPr lang="en-US" altLang="zh-CN" dirty="0"/>
              <a:t>µ B </a:t>
            </a:r>
            <a:r>
              <a:rPr lang="zh-CN" altLang="en-US" dirty="0"/>
              <a:t>和方差</a:t>
            </a:r>
            <a:r>
              <a:rPr lang="en-US" altLang="zh-CN" dirty="0"/>
              <a:t>σ 2</a:t>
            </a:r>
          </a:p>
          <a:p>
            <a:r>
              <a:rPr lang="en-US" altLang="zh-CN" dirty="0"/>
              <a:t>B </a:t>
            </a:r>
            <a:r>
              <a:rPr lang="zh-CN" altLang="en-US" dirty="0"/>
              <a:t>。在</a:t>
            </a:r>
          </a:p>
          <a:p>
            <a:r>
              <a:rPr lang="zh-CN" altLang="en-US" dirty="0"/>
              <a:t>实践中，</a:t>
            </a:r>
            <a:r>
              <a:rPr lang="en-US" altLang="zh-CN" dirty="0"/>
              <a:t>µ B </a:t>
            </a:r>
            <a:r>
              <a:rPr lang="zh-CN" altLang="en-US" dirty="0"/>
              <a:t>和</a:t>
            </a:r>
            <a:r>
              <a:rPr lang="en-US" altLang="zh-CN" dirty="0"/>
              <a:t>σ 2</a:t>
            </a:r>
          </a:p>
          <a:p>
            <a:r>
              <a:rPr lang="en-US" altLang="zh-CN" dirty="0"/>
              <a:t>B </a:t>
            </a:r>
            <a:r>
              <a:rPr lang="zh-CN" altLang="en-US" dirty="0"/>
              <a:t>也可以用移动平均来计算</a:t>
            </a:r>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33</a:t>
            </a:fld>
            <a:endParaRPr lang="en-US" altLang="zh-CN"/>
          </a:p>
        </p:txBody>
      </p:sp>
    </p:spTree>
    <p:extLst>
      <p:ext uri="{BB962C8B-B14F-4D97-AF65-F5344CB8AC3E}">
        <p14:creationId xmlns:p14="http://schemas.microsoft.com/office/powerpoint/2010/main" val="3287190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虽然深层神经网络的容量足够记住所有训练数据，但依然优先记住训练数据中的</a:t>
            </a:r>
          </a:p>
          <a:p>
            <a:r>
              <a:rPr lang="zh-CN" altLang="en-US" dirty="0"/>
              <a:t>一般规律，即有泛化能力的规律。</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42</a:t>
            </a:fld>
            <a:endParaRPr lang="en-US" altLang="zh-CN"/>
          </a:p>
        </p:txBody>
      </p:sp>
    </p:spTree>
    <p:extLst>
      <p:ext uri="{BB962C8B-B14F-4D97-AF65-F5344CB8AC3E}">
        <p14:creationId xmlns:p14="http://schemas.microsoft.com/office/powerpoint/2010/main" val="423160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52</a:t>
            </a:fld>
            <a:endParaRPr lang="en-US" altLang="zh-CN"/>
          </a:p>
        </p:txBody>
      </p:sp>
    </p:spTree>
    <p:extLst>
      <p:ext uri="{BB962C8B-B14F-4D97-AF65-F5344CB8AC3E}">
        <p14:creationId xmlns:p14="http://schemas.microsoft.com/office/powerpoint/2010/main" val="327912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2</a:t>
            </a:fld>
            <a:endParaRPr lang="en-US" altLang="zh-CN"/>
          </a:p>
        </p:txBody>
      </p:sp>
    </p:spTree>
    <p:extLst>
      <p:ext uri="{BB962C8B-B14F-4D97-AF65-F5344CB8AC3E}">
        <p14:creationId xmlns:p14="http://schemas.microsoft.com/office/powerpoint/2010/main" val="371128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假设网络有</a:t>
            </a:r>
            <a:r>
              <a:rPr lang="en-US" altLang="zh-CN" dirty="0"/>
              <a:t>10,000</a:t>
            </a:r>
            <a:r>
              <a:rPr lang="zh-CN" altLang="en-US" dirty="0"/>
              <a:t>维参数，一个点在某一维上是局部最低点的概率为</a:t>
            </a:r>
            <a:r>
              <a:rPr lang="en-US" altLang="zh-CN" dirty="0"/>
              <a:t>p</a:t>
            </a:r>
            <a:r>
              <a:rPr lang="zh-CN" altLang="en-US" dirty="0"/>
              <a:t>，那</a:t>
            </a:r>
          </a:p>
          <a:p>
            <a:r>
              <a:rPr lang="zh-CN" altLang="en-US" dirty="0"/>
              <a:t>么在整个参数空间中，局部最优点的概率为</a:t>
            </a:r>
            <a:r>
              <a:rPr lang="en-US" altLang="zh-CN" dirty="0"/>
              <a:t>p 10,000 </a:t>
            </a:r>
            <a:r>
              <a:rPr lang="zh-CN" altLang="en-US" dirty="0"/>
              <a:t>，这种可能性非常小。也就</a:t>
            </a:r>
          </a:p>
          <a:p>
            <a:r>
              <a:rPr lang="zh-CN" altLang="en-US" dirty="0"/>
              <a:t>是说高维空间中，大部分梯度为</a:t>
            </a:r>
            <a:r>
              <a:rPr lang="en-US" altLang="zh-CN" dirty="0"/>
              <a:t>0</a:t>
            </a:r>
            <a:r>
              <a:rPr lang="zh-CN" altLang="en-US" dirty="0"/>
              <a:t>的点都是鞍点。</a:t>
            </a:r>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5</a:t>
            </a:fld>
            <a:endParaRPr lang="en-US" altLang="zh-CN"/>
          </a:p>
        </p:txBody>
      </p:sp>
    </p:spTree>
    <p:extLst>
      <p:ext uri="{BB962C8B-B14F-4D97-AF65-F5344CB8AC3E}">
        <p14:creationId xmlns:p14="http://schemas.microsoft.com/office/powerpoint/2010/main" val="1374735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从</a:t>
            </a:r>
            <a:r>
              <a:rPr lang="en-US" altLang="zh-CN" dirty="0"/>
              <a:t>(a)</a:t>
            </a:r>
            <a:r>
              <a:rPr lang="zh-CN" altLang="en-US" dirty="0"/>
              <a:t>可以</a:t>
            </a:r>
          </a:p>
          <a:p>
            <a:r>
              <a:rPr lang="zh-CN" altLang="en-US" dirty="0"/>
              <a:t>看出，每次迭代选取的批量样本数越多，下降效果越明显，并且取现越平滑。当</a:t>
            </a:r>
          </a:p>
          <a:p>
            <a:r>
              <a:rPr lang="zh-CN" altLang="en-US" dirty="0"/>
              <a:t>每次选取一个样本时（相当于随机梯度下降），损失整体是下降趋势，但局部看</a:t>
            </a:r>
          </a:p>
          <a:p>
            <a:r>
              <a:rPr lang="zh-CN" altLang="en-US" dirty="0"/>
              <a:t>会来回震荡。从</a:t>
            </a:r>
            <a:r>
              <a:rPr lang="en-US" altLang="zh-CN" dirty="0"/>
              <a:t>(b)</a:t>
            </a:r>
            <a:r>
              <a:rPr lang="zh-CN" altLang="en-US" dirty="0"/>
              <a:t>可以看出，如果按整个数据集迭代的来看损失变化情况，则</a:t>
            </a:r>
          </a:p>
          <a:p>
            <a:r>
              <a:rPr lang="zh-CN" altLang="en-US" dirty="0"/>
              <a:t>小批量样本数越小，下降效果越明显。</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10</a:t>
            </a:fld>
            <a:endParaRPr lang="en-US" altLang="zh-CN"/>
          </a:p>
        </p:txBody>
      </p:sp>
    </p:spTree>
    <p:extLst>
      <p:ext uri="{BB962C8B-B14F-4D97-AF65-F5344CB8AC3E}">
        <p14:creationId xmlns:p14="http://schemas.microsoft.com/office/powerpoint/2010/main" val="256538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α</a:t>
            </a:r>
            <a:r>
              <a:rPr lang="zh-CN" altLang="en-US" dirty="0"/>
              <a:t>是初始的学习率</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11</a:t>
            </a:fld>
            <a:endParaRPr lang="en-US" altLang="zh-CN"/>
          </a:p>
        </p:txBody>
      </p:sp>
    </p:spTree>
    <p:extLst>
      <p:ext uri="{BB962C8B-B14F-4D97-AF65-F5344CB8AC3E}">
        <p14:creationId xmlns:p14="http://schemas.microsoft.com/office/powerpoint/2010/main" val="57126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Reduce the learning rate by some factor every few epochs. Typical values might be reducing the learning rate by a half every 5 epochs, or by 0.1 every 20 epochs. These numbers depend heavily on the type of problem and the model. One heuristic you may see in practice is to watch the validation error while training with a fixed learning rate, and reduce the learning rate by a constant (e.g. 0.5) whenever the validation error stops improving.</a:t>
            </a:r>
          </a:p>
          <a:p>
            <a:r>
              <a:rPr lang="en-US" altLang="zh-CN" dirty="0">
                <a:hlinkClick r:id="rId3"/>
              </a:rPr>
              <a:t>http://cs231n.github.io/neural-networks-3/#annealing-the-learning-rate</a:t>
            </a:r>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12</a:t>
            </a:fld>
            <a:endParaRPr lang="en-US" altLang="zh-CN"/>
          </a:p>
        </p:txBody>
      </p:sp>
    </p:spTree>
    <p:extLst>
      <p:ext uri="{BB962C8B-B14F-4D97-AF65-F5344CB8AC3E}">
        <p14:creationId xmlns:p14="http://schemas.microsoft.com/office/powerpoint/2010/main" val="94409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hlinkClick r:id="rId3"/>
              </a:rPr>
              <a:t>https://medium.com/@lipeng2/cyclical-learning-rates-for-training-neural-networks-4de755927d46</a:t>
            </a:r>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15</a:t>
            </a:fld>
            <a:endParaRPr lang="en-US" altLang="zh-CN"/>
          </a:p>
        </p:txBody>
      </p:sp>
    </p:spTree>
    <p:extLst>
      <p:ext uri="{BB962C8B-B14F-4D97-AF65-F5344CB8AC3E}">
        <p14:creationId xmlns:p14="http://schemas.microsoft.com/office/powerpoint/2010/main" val="63828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hlinkClick r:id="rId3"/>
              </a:rPr>
              <a:t>https://cloud.google.com/tpu/docs/inception-v3-advanced</a:t>
            </a:r>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17</a:t>
            </a:fld>
            <a:endParaRPr lang="en-US" altLang="zh-CN"/>
          </a:p>
        </p:txBody>
      </p:sp>
    </p:spTree>
    <p:extLst>
      <p:ext uri="{BB962C8B-B14F-4D97-AF65-F5344CB8AC3E}">
        <p14:creationId xmlns:p14="http://schemas.microsoft.com/office/powerpoint/2010/main" val="363274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0" i="1" kern="1200" dirty="0">
                <a:solidFill>
                  <a:schemeClr val="tx1"/>
                </a:solidFill>
                <a:effectLst/>
                <a:latin typeface="+mn-lt"/>
                <a:ea typeface="+mn-ea"/>
                <a:cs typeface="+mn-cs"/>
              </a:rPr>
              <a:t>From the above images one can see that The </a:t>
            </a:r>
            <a:r>
              <a:rPr lang="en-US" altLang="zh-CN" sz="1200" b="1" i="1" kern="1200" dirty="0">
                <a:solidFill>
                  <a:schemeClr val="tx1"/>
                </a:solidFill>
                <a:effectLst/>
                <a:latin typeface="+mn-lt"/>
                <a:ea typeface="+mn-ea"/>
                <a:cs typeface="+mn-cs"/>
              </a:rPr>
              <a:t>Adaptive algorithms</a:t>
            </a:r>
            <a:r>
              <a:rPr lang="en-US" altLang="zh-CN" sz="1200" b="0" i="1" kern="1200" dirty="0">
                <a:solidFill>
                  <a:schemeClr val="tx1"/>
                </a:solidFill>
                <a:effectLst/>
                <a:latin typeface="+mn-lt"/>
                <a:ea typeface="+mn-ea"/>
                <a:cs typeface="+mn-cs"/>
              </a:rPr>
              <a:t> </a:t>
            </a:r>
            <a:r>
              <a:rPr lang="en-US" altLang="zh-CN" sz="1200" b="1" i="1" kern="1200" dirty="0">
                <a:solidFill>
                  <a:schemeClr val="tx1"/>
                </a:solidFill>
                <a:effectLst/>
                <a:latin typeface="+mn-lt"/>
                <a:ea typeface="+mn-ea"/>
                <a:cs typeface="+mn-cs"/>
              </a:rPr>
              <a:t>converge</a:t>
            </a:r>
            <a:r>
              <a:rPr lang="en-US" altLang="zh-CN" sz="1200" b="0" i="1" kern="1200" dirty="0">
                <a:solidFill>
                  <a:schemeClr val="tx1"/>
                </a:solidFill>
                <a:effectLst/>
                <a:latin typeface="+mn-lt"/>
                <a:ea typeface="+mn-ea"/>
                <a:cs typeface="+mn-cs"/>
              </a:rPr>
              <a:t> very fast and quickly find the right direction in which parameter updates should occur. Whereas standard </a:t>
            </a:r>
            <a:r>
              <a:rPr lang="en-US" altLang="zh-CN" sz="1200" b="1" i="1" kern="1200" dirty="0">
                <a:solidFill>
                  <a:schemeClr val="tx1"/>
                </a:solidFill>
                <a:effectLst/>
                <a:latin typeface="+mn-lt"/>
                <a:ea typeface="+mn-ea"/>
                <a:cs typeface="+mn-cs"/>
              </a:rPr>
              <a:t>SGD , NAG and momentum</a:t>
            </a:r>
            <a:r>
              <a:rPr lang="en-US" altLang="zh-CN" sz="1200" b="0" i="1" kern="1200" dirty="0">
                <a:solidFill>
                  <a:schemeClr val="tx1"/>
                </a:solidFill>
                <a:effectLst/>
                <a:latin typeface="+mn-lt"/>
                <a:ea typeface="+mn-ea"/>
                <a:cs typeface="+mn-cs"/>
              </a:rPr>
              <a:t> techniques are very slow and could not find the right direction.</a:t>
            </a:r>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22</a:t>
            </a:fld>
            <a:endParaRPr lang="en-US" altLang="zh-CN"/>
          </a:p>
        </p:txBody>
      </p:sp>
    </p:spTree>
    <p:extLst>
      <p:ext uri="{BB962C8B-B14F-4D97-AF65-F5344CB8AC3E}">
        <p14:creationId xmlns:p14="http://schemas.microsoft.com/office/powerpoint/2010/main" val="283426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0"/>
          <p:cNvSpPr/>
          <p:nvPr/>
        </p:nvSpPr>
        <p:spPr>
          <a:xfrm>
            <a:off x="999067" y="2438403"/>
            <a:ext cx="9753600" cy="1956197"/>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5" name="Rectangle 11"/>
          <p:cNvSpPr/>
          <p:nvPr/>
        </p:nvSpPr>
        <p:spPr>
          <a:xfrm>
            <a:off x="304800" y="673896"/>
            <a:ext cx="7213600" cy="719623"/>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sz="3600">
              <a:solidFill>
                <a:srgbClr val="FFFFFF"/>
              </a:solidFill>
            </a:endParaRPr>
          </a:p>
        </p:txBody>
      </p:sp>
      <p:sp>
        <p:nvSpPr>
          <p:cNvPr id="6" name="Rectangle 14"/>
          <p:cNvSpPr/>
          <p:nvPr/>
        </p:nvSpPr>
        <p:spPr>
          <a:xfrm>
            <a:off x="999067" y="2438403"/>
            <a:ext cx="304800" cy="1956197"/>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7" name="Rectangle 15"/>
          <p:cNvSpPr/>
          <p:nvPr/>
        </p:nvSpPr>
        <p:spPr>
          <a:xfrm>
            <a:off x="359806" y="665099"/>
            <a:ext cx="187820" cy="73123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8" name="Title 7"/>
          <p:cNvSpPr>
            <a:spLocks noGrp="1"/>
          </p:cNvSpPr>
          <p:nvPr>
            <p:ph type="ctrTitle"/>
          </p:nvPr>
        </p:nvSpPr>
        <p:spPr>
          <a:xfrm>
            <a:off x="1418167" y="2676527"/>
            <a:ext cx="9144000" cy="1514475"/>
          </a:xfrm>
        </p:spPr>
        <p:txBody>
          <a:bodyPr anchor="ctr"/>
          <a:lstStyle>
            <a:lvl1pPr algn="ctr">
              <a:defRPr sz="3600">
                <a:solidFill>
                  <a:schemeClr val="tx1"/>
                </a:solidFill>
                <a:latin typeface="微软雅黑" panose="020B0503020204020204" pitchFamily="34" charset="-122"/>
                <a:ea typeface="微软雅黑" panose="020B0503020204020204" pitchFamily="34" charset="-122"/>
              </a:defRPr>
            </a:lvl1pPr>
          </a:lstStyle>
          <a:p>
            <a:endParaRPr lang="en-US" dirty="0"/>
          </a:p>
        </p:txBody>
      </p:sp>
      <p:sp>
        <p:nvSpPr>
          <p:cNvPr id="9" name="Subtitle 8"/>
          <p:cNvSpPr>
            <a:spLocks noGrp="1"/>
          </p:cNvSpPr>
          <p:nvPr>
            <p:ph type="subTitle" idx="1"/>
          </p:nvPr>
        </p:nvSpPr>
        <p:spPr>
          <a:xfrm>
            <a:off x="563006" y="726666"/>
            <a:ext cx="6853796" cy="568735"/>
          </a:xfrm>
        </p:spPr>
        <p:txBody>
          <a:bodyPr anchor="ctr"/>
          <a:lstStyle>
            <a:lvl1pPr marL="0" indent="0" algn="ctr">
              <a:buNone/>
              <a:defRPr sz="2400">
                <a:solidFill>
                  <a:schemeClr val="tx2"/>
                </a:solidFill>
                <a:latin typeface="华文细黑" panose="02010600040101010101" pitchFamily="2" charset="-122"/>
                <a:ea typeface="华文细黑" panose="02010600040101010101" pitchFamily="2" charset="-122"/>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endParaRPr lang="en-US" dirty="0"/>
          </a:p>
        </p:txBody>
      </p:sp>
      <p:sp>
        <p:nvSpPr>
          <p:cNvPr id="25" name="Text Placeholder 24"/>
          <p:cNvSpPr>
            <a:spLocks noGrp="1"/>
          </p:cNvSpPr>
          <p:nvPr>
            <p:ph type="body" sz="quarter" idx="10"/>
          </p:nvPr>
        </p:nvSpPr>
        <p:spPr>
          <a:xfrm>
            <a:off x="2946402" y="4800600"/>
            <a:ext cx="6737351" cy="1600200"/>
          </a:xfrm>
        </p:spPr>
        <p:txBody>
          <a:bodyPr/>
          <a:lstStyle>
            <a:lvl1pPr marL="0" indent="0" algn="ctr">
              <a:buNone/>
              <a:defRPr sz="2400">
                <a:solidFill>
                  <a:schemeClr val="accent1">
                    <a:lumMod val="60000"/>
                    <a:lumOff val="40000"/>
                  </a:schemeClr>
                </a:solidFill>
                <a:latin typeface="+mn-ea"/>
                <a:ea typeface="+mn-ea"/>
              </a:defRPr>
            </a:lvl1pPr>
          </a:lstStyle>
          <a:p>
            <a:pPr lvl="0"/>
            <a:endParaRPr lang="zh-CN" altLang="en-US" dirty="0"/>
          </a:p>
        </p:txBody>
      </p:sp>
    </p:spTree>
    <p:extLst>
      <p:ext uri="{BB962C8B-B14F-4D97-AF65-F5344CB8AC3E}">
        <p14:creationId xmlns:p14="http://schemas.microsoft.com/office/powerpoint/2010/main" val="324672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sp>
        <p:nvSpPr>
          <p:cNvPr id="4" name="Rectangle 10"/>
          <p:cNvSpPr/>
          <p:nvPr/>
        </p:nvSpPr>
        <p:spPr>
          <a:xfrm>
            <a:off x="999067" y="2438403"/>
            <a:ext cx="9753600" cy="1956197"/>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6" name="Rectangle 14"/>
          <p:cNvSpPr/>
          <p:nvPr/>
        </p:nvSpPr>
        <p:spPr>
          <a:xfrm>
            <a:off x="999067" y="2438403"/>
            <a:ext cx="304800" cy="1956197"/>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8" name="Title 7"/>
          <p:cNvSpPr>
            <a:spLocks noGrp="1"/>
          </p:cNvSpPr>
          <p:nvPr>
            <p:ph type="ctrTitle"/>
          </p:nvPr>
        </p:nvSpPr>
        <p:spPr>
          <a:xfrm>
            <a:off x="1418167" y="2676527"/>
            <a:ext cx="9144000" cy="1514475"/>
          </a:xfrm>
        </p:spPr>
        <p:txBody>
          <a:bodyPr anchor="ctr"/>
          <a:lstStyle>
            <a:lvl1pPr algn="ctr">
              <a:defRPr sz="2800">
                <a:solidFill>
                  <a:schemeClr val="tx1"/>
                </a:solidFill>
                <a:latin typeface="微软雅黑" panose="020B0503020204020204" pitchFamily="34" charset="-122"/>
                <a:ea typeface="微软雅黑" panose="020B0503020204020204" pitchFamily="34" charset="-122"/>
              </a:defRPr>
            </a:lvl1pPr>
          </a:lstStyle>
          <a:p>
            <a:endParaRPr lang="en-US" dirty="0"/>
          </a:p>
        </p:txBody>
      </p:sp>
    </p:spTree>
    <p:extLst>
      <p:ext uri="{BB962C8B-B14F-4D97-AF65-F5344CB8AC3E}">
        <p14:creationId xmlns:p14="http://schemas.microsoft.com/office/powerpoint/2010/main" val="80208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en-US" dirty="0"/>
              <a:t>Click to edit Master title style</a:t>
            </a:r>
          </a:p>
        </p:txBody>
      </p:sp>
      <p:sp>
        <p:nvSpPr>
          <p:cNvPr id="8" name="Content Placeholder 7"/>
          <p:cNvSpPr>
            <a:spLocks noGrp="1"/>
          </p:cNvSpPr>
          <p:nvPr>
            <p:ph sz="quarter" idx="1"/>
          </p:nvPr>
        </p:nvSpPr>
        <p:spPr>
          <a:xfrm>
            <a:off x="609600" y="1219200"/>
            <a:ext cx="10972800" cy="4937760"/>
          </a:xfrm>
        </p:spPr>
        <p:txBody>
          <a:bodyPr/>
          <a:lstStyle>
            <a:lvl1pPr>
              <a:defRPr>
                <a:latin typeface="华文楷体" panose="02010600040101010101" pitchFamily="2" charset="-122"/>
                <a:ea typeface="华文楷体" panose="02010600040101010101" pitchFamily="2" charset="-122"/>
              </a:defRPr>
            </a:lvl1pPr>
            <a:lvl2pPr>
              <a:defRPr sz="2400">
                <a:latin typeface="华文楷体" panose="02010600040101010101" pitchFamily="2" charset="-122"/>
                <a:ea typeface="华文楷体" panose="02010600040101010101" pitchFamily="2" charset="-122"/>
              </a:defRPr>
            </a:lvl2pPr>
            <a:lvl3pPr>
              <a:defRPr sz="2400">
                <a:latin typeface="华文楷体" panose="02010600040101010101" pitchFamily="2" charset="-122"/>
                <a:ea typeface="华文楷体" panose="02010600040101010101" pitchFamily="2" charset="-122"/>
              </a:defRPr>
            </a:lvl3pPr>
            <a:lvl4pPr>
              <a:defRPr sz="1800">
                <a:latin typeface="华文楷体" panose="02010600040101010101" pitchFamily="2" charset="-122"/>
                <a:ea typeface="华文楷体" panose="02010600040101010101" pitchFamily="2" charset="-122"/>
              </a:defRPr>
            </a:lvl4pPr>
            <a:lvl5pPr>
              <a:defRPr sz="1600">
                <a:latin typeface="华文楷体" panose="02010600040101010101" pitchFamily="2" charset="-122"/>
                <a:ea typeface="华文楷体" panose="02010600040101010101" pitchFamily="2"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95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253125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dirty="0"/>
              <a:t>Click to edit Master title style</a:t>
            </a:r>
          </a:p>
        </p:txBody>
      </p:sp>
      <p:sp>
        <p:nvSpPr>
          <p:cNvPr id="9" name="Content Placeholder 8"/>
          <p:cNvSpPr>
            <a:spLocks noGrp="1"/>
          </p:cNvSpPr>
          <p:nvPr>
            <p:ph sz="quarter" idx="1"/>
          </p:nvPr>
        </p:nvSpPr>
        <p:spPr>
          <a:xfrm>
            <a:off x="609600" y="1219200"/>
            <a:ext cx="5388864"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6176264" y="1216152"/>
            <a:ext cx="5388864"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718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Text_IM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dirty="0"/>
              <a:t>Click to edit Master title style</a:t>
            </a:r>
          </a:p>
        </p:txBody>
      </p:sp>
      <p:sp>
        <p:nvSpPr>
          <p:cNvPr id="9" name="Content Placeholder 8"/>
          <p:cNvSpPr>
            <a:spLocks noGrp="1"/>
          </p:cNvSpPr>
          <p:nvPr>
            <p:ph sz="quarter" idx="1"/>
          </p:nvPr>
        </p:nvSpPr>
        <p:spPr>
          <a:xfrm>
            <a:off x="609600" y="1219200"/>
            <a:ext cx="6299200"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直接连接符 3"/>
          <p:cNvCxnSpPr/>
          <p:nvPr userDrawn="1"/>
        </p:nvCxnSpPr>
        <p:spPr>
          <a:xfrm>
            <a:off x="7112000" y="1219200"/>
            <a:ext cx="0" cy="4937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1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68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4" name="Rectangle 3"/>
          <p:cNvSpPr/>
          <p:nvPr userDrawn="1"/>
        </p:nvSpPr>
        <p:spPr>
          <a:xfrm>
            <a:off x="4876800" y="3048003"/>
            <a:ext cx="3048000" cy="646331"/>
          </a:xfrm>
          <a:prstGeom prst="rect">
            <a:avLst/>
          </a:prstGeom>
        </p:spPr>
        <p:txBody>
          <a:bodyPr wrap="square">
            <a:spAutoFit/>
          </a:bodyPr>
          <a:lstStyle/>
          <a:p>
            <a:r>
              <a:rPr lang="zh-CN" altLang="en-US" sz="3600" dirty="0">
                <a:latin typeface="华文楷体" panose="02010600040101010101" pitchFamily="2" charset="-122"/>
                <a:ea typeface="华文楷体" panose="02010600040101010101" pitchFamily="2" charset="-122"/>
              </a:rPr>
              <a:t>谢  谢</a:t>
            </a:r>
            <a:endParaRPr lang="en-US" altLang="zh-CN" sz="36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69808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52400"/>
            <a:ext cx="10972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dirty="0"/>
              <a:t>Click to edit Master title style</a:t>
            </a:r>
          </a:p>
        </p:txBody>
      </p:sp>
      <p:sp>
        <p:nvSpPr>
          <p:cNvPr id="1027" name="Text Placeholder 12"/>
          <p:cNvSpPr>
            <a:spLocks noGrp="1"/>
          </p:cNvSpPr>
          <p:nvPr>
            <p:ph type="body" idx="1"/>
          </p:nvPr>
        </p:nvSpPr>
        <p:spPr bwMode="auto">
          <a:xfrm>
            <a:off x="609600" y="1219200"/>
            <a:ext cx="10972800" cy="491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2" name="Straight Connector 28"/>
          <p:cNvSpPr>
            <a:spLocks noChangeShapeType="1"/>
          </p:cNvSpPr>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5" name="Straight Connector 27"/>
          <p:cNvSpPr>
            <a:spLocks noChangeShapeType="1"/>
          </p:cNvSpPr>
          <p:nvPr userDrawn="1"/>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xmlns="">
                <a:noFill/>
              </a14:hiddenFill>
            </a:ext>
          </a:extLst>
        </p:spPr>
        <p:txBody>
          <a:bodyPr/>
          <a:lstStyle/>
          <a:p>
            <a:endParaRPr lang="zh-CN" altLang="en-US" sz="1400">
              <a:latin typeface="+mn-ea"/>
              <a:ea typeface="+mn-ea"/>
            </a:endParaRPr>
          </a:p>
        </p:txBody>
      </p:sp>
      <p:sp>
        <p:nvSpPr>
          <p:cNvPr id="16" name="Footer Placeholder 2"/>
          <p:cNvSpPr txBox="1">
            <a:spLocks/>
          </p:cNvSpPr>
          <p:nvPr userDrawn="1"/>
        </p:nvSpPr>
        <p:spPr>
          <a:xfrm>
            <a:off x="4064000" y="6362437"/>
            <a:ext cx="3962400" cy="365125"/>
          </a:xfrm>
          <a:prstGeom prst="rect">
            <a:avLst/>
          </a:prstGeom>
        </p:spPr>
        <p:txBody>
          <a:bodyPr vert="horz" wrap="square" lIns="68580" tIns="34290" rIns="68580" bIns="3429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2"/>
                </a:solidFill>
                <a:latin typeface="Cambria" panose="020405030504060302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en-US" altLang="zh-CN" sz="1400" dirty="0">
                <a:latin typeface="+mn-ea"/>
                <a:ea typeface="+mn-ea"/>
              </a:rPr>
              <a:t>《</a:t>
            </a:r>
            <a:r>
              <a:rPr lang="zh-CN" altLang="en-US" sz="1400" dirty="0">
                <a:latin typeface="+mn-ea"/>
                <a:ea typeface="+mn-ea"/>
              </a:rPr>
              <a:t>神经网络与深度学习</a:t>
            </a:r>
            <a:r>
              <a:rPr lang="en-US" altLang="zh-CN" sz="1400" dirty="0">
                <a:latin typeface="+mn-ea"/>
                <a:ea typeface="+mn-ea"/>
              </a:rPr>
              <a:t>》</a:t>
            </a:r>
            <a:endParaRPr lang="zh-CN" altLang="zh-CN" sz="1400" dirty="0">
              <a:latin typeface="+mn-ea"/>
              <a:ea typeface="+mn-ea"/>
            </a:endParaRPr>
          </a:p>
        </p:txBody>
      </p:sp>
      <p:sp>
        <p:nvSpPr>
          <p:cNvPr id="18" name="Rectangle 17"/>
          <p:cNvSpPr/>
          <p:nvPr userDrawn="1"/>
        </p:nvSpPr>
        <p:spPr>
          <a:xfrm>
            <a:off x="10972800" y="6362437"/>
            <a:ext cx="375424" cy="307777"/>
          </a:xfrm>
          <a:prstGeom prst="rect">
            <a:avLst/>
          </a:prstGeom>
        </p:spPr>
        <p:txBody>
          <a:bodyPr wrap="none">
            <a:spAutoFit/>
          </a:bodyPr>
          <a:lstStyle/>
          <a:p>
            <a:pPr>
              <a:defRPr/>
            </a:pPr>
            <a:fld id="{7A0AC270-0923-4589-A51D-6091E7C5371F}" type="slidenum">
              <a:rPr lang="zh-CN" altLang="en-US" sz="1400" kern="1200" smtClean="0">
                <a:solidFill>
                  <a:schemeClr val="tx2"/>
                </a:solidFill>
                <a:latin typeface="+mn-ea"/>
                <a:ea typeface="+mn-ea"/>
                <a:cs typeface="Arial" panose="020B0604020202020204" pitchFamily="34" charset="0"/>
              </a:rPr>
              <a:pPr>
                <a:defRPr/>
              </a:pPr>
              <a:t>‹#›</a:t>
            </a:fld>
            <a:endParaRPr lang="en-US" altLang="zh-CN" sz="1400" kern="1200" dirty="0">
              <a:solidFill>
                <a:schemeClr val="tx2"/>
              </a:solidFill>
              <a:latin typeface="+mn-ea"/>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3" r:id="rId1"/>
    <p:sldLayoutId id="2147483831" r:id="rId2"/>
    <p:sldLayoutId id="2147483824" r:id="rId3"/>
    <p:sldLayoutId id="2147483828" r:id="rId4"/>
    <p:sldLayoutId id="2147483826" r:id="rId5"/>
    <p:sldLayoutId id="2147483832" r:id="rId6"/>
    <p:sldLayoutId id="2147483830" r:id="rId7"/>
    <p:sldLayoutId id="2147483829" r:id="rId8"/>
  </p:sldLayoutIdLst>
  <p:hf hdr="0" ftr="0" dt="0"/>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2700">
          <a:solidFill>
            <a:schemeClr val="tx2"/>
          </a:solidFill>
          <a:latin typeface="Calibri" panose="020F0502020204030204" pitchFamily="34" charset="0"/>
        </a:defRPr>
      </a:lvl2pPr>
      <a:lvl3pPr algn="l" rtl="0" eaLnBrk="0" fontAlgn="base" hangingPunct="0">
        <a:spcBef>
          <a:spcPct val="0"/>
        </a:spcBef>
        <a:spcAft>
          <a:spcPct val="0"/>
        </a:spcAft>
        <a:defRPr sz="2700">
          <a:solidFill>
            <a:schemeClr val="tx2"/>
          </a:solidFill>
          <a:latin typeface="Calibri" panose="020F0502020204030204" pitchFamily="34" charset="0"/>
        </a:defRPr>
      </a:lvl3pPr>
      <a:lvl4pPr algn="l" rtl="0" eaLnBrk="0" fontAlgn="base" hangingPunct="0">
        <a:spcBef>
          <a:spcPct val="0"/>
        </a:spcBef>
        <a:spcAft>
          <a:spcPct val="0"/>
        </a:spcAft>
        <a:defRPr sz="2700">
          <a:solidFill>
            <a:schemeClr val="tx2"/>
          </a:solidFill>
          <a:latin typeface="Calibri" panose="020F0502020204030204" pitchFamily="34" charset="0"/>
        </a:defRPr>
      </a:lvl4pPr>
      <a:lvl5pPr algn="l" rtl="0" eaLnBrk="0" fontAlgn="base" hangingPunct="0">
        <a:spcBef>
          <a:spcPct val="0"/>
        </a:spcBef>
        <a:spcAft>
          <a:spcPct val="0"/>
        </a:spcAft>
        <a:defRPr sz="2700">
          <a:solidFill>
            <a:schemeClr val="tx2"/>
          </a:solidFill>
          <a:latin typeface="Calibri" panose="020F0502020204030204" pitchFamily="34" charset="0"/>
        </a:defRPr>
      </a:lvl5pPr>
      <a:lvl6pPr marL="342900" algn="l" rtl="0" fontAlgn="base">
        <a:spcBef>
          <a:spcPct val="0"/>
        </a:spcBef>
        <a:spcAft>
          <a:spcPct val="0"/>
        </a:spcAft>
        <a:defRPr sz="2400">
          <a:solidFill>
            <a:schemeClr val="tx2"/>
          </a:solidFill>
          <a:latin typeface="Calibri" panose="020F0502020204030204" pitchFamily="34" charset="0"/>
        </a:defRPr>
      </a:lvl6pPr>
      <a:lvl7pPr marL="685800" algn="l" rtl="0" fontAlgn="base">
        <a:spcBef>
          <a:spcPct val="0"/>
        </a:spcBef>
        <a:spcAft>
          <a:spcPct val="0"/>
        </a:spcAft>
        <a:defRPr sz="2400">
          <a:solidFill>
            <a:schemeClr val="tx2"/>
          </a:solidFill>
          <a:latin typeface="Calibri" panose="020F0502020204030204" pitchFamily="34" charset="0"/>
        </a:defRPr>
      </a:lvl7pPr>
      <a:lvl8pPr marL="1028700" algn="l" rtl="0" fontAlgn="base">
        <a:spcBef>
          <a:spcPct val="0"/>
        </a:spcBef>
        <a:spcAft>
          <a:spcPct val="0"/>
        </a:spcAft>
        <a:defRPr sz="2400">
          <a:solidFill>
            <a:schemeClr val="tx2"/>
          </a:solidFill>
          <a:latin typeface="Calibri" panose="020F0502020204030204" pitchFamily="34" charset="0"/>
        </a:defRPr>
      </a:lvl8pPr>
      <a:lvl9pPr marL="1371600" algn="l" rtl="0" fontAlgn="base">
        <a:spcBef>
          <a:spcPct val="0"/>
        </a:spcBef>
        <a:spcAft>
          <a:spcPct val="0"/>
        </a:spcAft>
        <a:defRPr sz="2400">
          <a:solidFill>
            <a:schemeClr val="tx2"/>
          </a:solidFill>
          <a:latin typeface="Calibri" panose="020F0502020204030204" pitchFamily="34" charset="0"/>
        </a:defRPr>
      </a:lvl9pPr>
    </p:titleStyle>
    <p:bodyStyle>
      <a:lvl1pPr marL="204788" indent="-204788" algn="l" rtl="0" eaLnBrk="0" fontAlgn="base" hangingPunct="0">
        <a:spcBef>
          <a:spcPts val="450"/>
        </a:spcBef>
        <a:spcAft>
          <a:spcPct val="0"/>
        </a:spcAft>
        <a:buClr>
          <a:schemeClr val="accent1"/>
        </a:buClr>
        <a:buSzPct val="76000"/>
        <a:buFont typeface="Wingdings 3" panose="05040102010807070707" pitchFamily="18" charset="2"/>
        <a:buChar char=""/>
        <a:defRPr lang="en-US" altLang="zh-CN" sz="3200" kern="1200" dirty="0" smtClean="0">
          <a:solidFill>
            <a:schemeClr val="tx2"/>
          </a:solidFill>
          <a:latin typeface="+mn-ea"/>
          <a:ea typeface="+mn-ea"/>
          <a:cs typeface="Arial" panose="020B0604020202020204" pitchFamily="34" charset="0"/>
        </a:defRPr>
      </a:lvl1pPr>
      <a:lvl2pPr marL="410766" indent="-204788" algn="l" rtl="0" eaLnBrk="0" fontAlgn="base" hangingPunct="0">
        <a:spcBef>
          <a:spcPts val="375"/>
        </a:spcBef>
        <a:spcAft>
          <a:spcPct val="0"/>
        </a:spcAft>
        <a:buClr>
          <a:schemeClr val="accent2"/>
        </a:buClr>
        <a:buSzPct val="76000"/>
        <a:buFont typeface="Wingdings 3" panose="05040102010807070707" pitchFamily="18" charset="2"/>
        <a:buChar char=""/>
        <a:defRPr sz="2800" kern="1200">
          <a:solidFill>
            <a:schemeClr val="tx2"/>
          </a:solidFill>
          <a:latin typeface="华文楷体" panose="02010600040101010101" pitchFamily="2" charset="-122"/>
          <a:ea typeface="华文楷体" panose="02010600040101010101" pitchFamily="2" charset="-122"/>
          <a:cs typeface="+mn-cs"/>
        </a:defRPr>
      </a:lvl2pPr>
      <a:lvl3pPr marL="616744" indent="-171450" algn="l" rtl="0" eaLnBrk="0" fontAlgn="base" hangingPunct="0">
        <a:spcBef>
          <a:spcPts val="375"/>
        </a:spcBef>
        <a:spcAft>
          <a:spcPct val="0"/>
        </a:spcAft>
        <a:buClr>
          <a:srgbClr val="BCBCBC"/>
        </a:buClr>
        <a:buSzPct val="76000"/>
        <a:buFont typeface="Wingdings 3" panose="05040102010807070707" pitchFamily="18" charset="2"/>
        <a:buChar char=""/>
        <a:defRPr sz="2800" kern="1200">
          <a:solidFill>
            <a:schemeClr val="tx1"/>
          </a:solidFill>
          <a:latin typeface="华文楷体" panose="02010600040101010101" pitchFamily="2" charset="-122"/>
          <a:ea typeface="华文楷体" panose="02010600040101010101" pitchFamily="2" charset="-122"/>
          <a:cs typeface="+mn-cs"/>
        </a:defRPr>
      </a:lvl3pPr>
      <a:lvl4pPr marL="822722" indent="-171450" algn="l" rtl="0" eaLnBrk="0" fontAlgn="base" hangingPunct="0">
        <a:spcBef>
          <a:spcPts val="300"/>
        </a:spcBef>
        <a:spcAft>
          <a:spcPct val="0"/>
        </a:spcAft>
        <a:buClr>
          <a:srgbClr val="CF5716"/>
        </a:buClr>
        <a:buSzPct val="70000"/>
        <a:buFont typeface="Wingdings" panose="05000000000000000000" pitchFamily="2" charset="2"/>
        <a:buChar char=""/>
        <a:defRPr sz="2000" kern="1200">
          <a:solidFill>
            <a:schemeClr val="tx1"/>
          </a:solidFill>
          <a:latin typeface="华文楷体" panose="02010600040101010101" pitchFamily="2" charset="-122"/>
          <a:ea typeface="华文楷体" panose="02010600040101010101" pitchFamily="2" charset="-122"/>
          <a:cs typeface="+mn-cs"/>
        </a:defRPr>
      </a:lvl4pPr>
      <a:lvl5pPr marL="1028700" indent="-171450" algn="l" rtl="0" eaLnBrk="0" fontAlgn="base" hangingPunct="0">
        <a:spcBef>
          <a:spcPts val="225"/>
        </a:spcBef>
        <a:spcAft>
          <a:spcPct val="0"/>
        </a:spcAft>
        <a:buClr>
          <a:schemeClr val="accent2"/>
        </a:buClr>
        <a:buSzPct val="70000"/>
        <a:buFont typeface="Wingdings" panose="05000000000000000000" pitchFamily="2" charset="2"/>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ndl.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tmp"/></Relationships>
</file>

<file path=ppt/slides/_rels/slide11.xml.rels><?xml version="1.0" encoding="UTF-8" standalone="yes"?>
<Relationships xmlns="http://schemas.openxmlformats.org/package/2006/relationships"><Relationship Id="rId3" Type="http://schemas.openxmlformats.org/officeDocument/2006/relationships/hyperlink" Target="http://ruder.io/optimizing-gradient-descent/index.html" TargetMode="External"/><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tmp"/><Relationship Id="rId5" Type="http://schemas.openxmlformats.org/officeDocument/2006/relationships/image" Target="../media/image15.tmp"/><Relationship Id="rId4" Type="http://schemas.openxmlformats.org/officeDocument/2006/relationships/hyperlink" Target="https://medium.com/towards-data-science/types-of-optimization-algorithms-used-in-neural-networks-and-ways-to-optimize-gradient-95ae5d39529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openreview.net/pdf?id=B1Yy1BxCZ"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arxiv.org/abs/1706.0267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3.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27.tmp"/></Relationships>
</file>

<file path=ppt/slides/_rels/slide19.xml.rels><?xml version="1.0" encoding="UTF-8" standalone="yes"?>
<Relationships xmlns="http://schemas.openxmlformats.org/package/2006/relationships"><Relationship Id="rId3" Type="http://schemas.openxmlformats.org/officeDocument/2006/relationships/hyperlink" Target="https://www.quora.com/What-exactly-is-momentum-in-machine-learning" TargetMode="External"/><Relationship Id="rId2" Type="http://schemas.openxmlformats.org/officeDocument/2006/relationships/image" Target="../media/image30.tmp"/><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3.xml"/><Relationship Id="rId4" Type="http://schemas.openxmlformats.org/officeDocument/2006/relationships/image" Target="../media/image36.tmp"/></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3.xml"/><Relationship Id="rId4" Type="http://schemas.openxmlformats.org/officeDocument/2006/relationships/image" Target="../media/image41.tmp"/></Relationships>
</file>

<file path=ppt/slides/_rels/slide24.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0.tmp"/><Relationship Id="rId4" Type="http://schemas.openxmlformats.org/officeDocument/2006/relationships/image" Target="../media/image49.tmp"/></Relationships>
</file>

<file path=ppt/slides/_rels/slide34.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tmp"/><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58.tmp"/><Relationship Id="rId3" Type="http://schemas.openxmlformats.org/officeDocument/2006/relationships/diagramLayout" Target="../diagrams/layout1.xml"/><Relationship Id="rId7" Type="http://schemas.openxmlformats.org/officeDocument/2006/relationships/image" Target="../media/image57.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3.xml"/><Relationship Id="rId5" Type="http://schemas.openxmlformats.org/officeDocument/2006/relationships/image" Target="../media/image60.tmp"/><Relationship Id="rId4" Type="http://schemas.openxmlformats.org/officeDocument/2006/relationships/image" Target="../media/image59.tmp"/></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29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tmp"/></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4.tmp"/><Relationship Id="rId1" Type="http://schemas.openxmlformats.org/officeDocument/2006/relationships/slideLayout" Target="../slideLayouts/slideLayout3.xml"/><Relationship Id="rId4" Type="http://schemas.openxmlformats.org/officeDocument/2006/relationships/image" Target="../media/image65.tmp"/></Relationships>
</file>

<file path=ppt/slides/_rels/slide51.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69.tmp"/><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mp"/><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11.tmp"/><Relationship Id="rId4" Type="http://schemas.openxmlformats.org/officeDocument/2006/relationships/image" Target="../media/image10.tmp"/></Relationships>
</file>

<file path=ppt/slides/_rels/slide9.xml.rels><?xml version="1.0" encoding="UTF-8" standalone="yes"?>
<Relationships xmlns="http://schemas.openxmlformats.org/package/2006/relationships"><Relationship Id="rId3" Type="http://schemas.openxmlformats.org/officeDocument/2006/relationships/hyperlink" Target="https://www.jeremyjordan.me/nn-learning-rate/"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zh-CN" altLang="en-US" dirty="0"/>
              <a:t>网络优化与正则化</a:t>
            </a:r>
          </a:p>
        </p:txBody>
      </p:sp>
      <p:sp>
        <p:nvSpPr>
          <p:cNvPr id="6" name="副标题 5"/>
          <p:cNvSpPr>
            <a:spLocks noGrp="1"/>
          </p:cNvSpPr>
          <p:nvPr>
            <p:ph type="subTitle" idx="1"/>
          </p:nvPr>
        </p:nvSpPr>
        <p:spPr/>
        <p:txBody>
          <a:bodyPr/>
          <a:lstStyle/>
          <a:p>
            <a:r>
              <a:rPr lang="en-US" altLang="zh-CN" dirty="0"/>
              <a:t>《</a:t>
            </a:r>
            <a:r>
              <a:rPr lang="zh-CN" altLang="en-US" dirty="0"/>
              <a:t>神经网络与深度学习</a:t>
            </a:r>
            <a:r>
              <a:rPr lang="en-US" altLang="zh-CN" dirty="0"/>
              <a:t>》</a:t>
            </a:r>
            <a:endParaRPr lang="zh-CN" altLang="en-US" dirty="0"/>
          </a:p>
        </p:txBody>
      </p:sp>
      <p:sp>
        <p:nvSpPr>
          <p:cNvPr id="15" name="Text Placeholder 14"/>
          <p:cNvSpPr>
            <a:spLocks noGrp="1"/>
          </p:cNvSpPr>
          <p:nvPr>
            <p:ph type="body" sz="quarter" idx="10"/>
          </p:nvPr>
        </p:nvSpPr>
        <p:spPr/>
        <p:txBody>
          <a:bodyPr/>
          <a:lstStyle/>
          <a:p>
            <a:r>
              <a:rPr lang="en-US" altLang="zh-CN" dirty="0">
                <a:hlinkClick r:id="rId3"/>
              </a:rPr>
              <a:t>https://nndl.github.io/</a:t>
            </a:r>
            <a:endParaRPr lang="en-US" altLang="zh-CN" dirty="0"/>
          </a:p>
          <a:p>
            <a:endParaRPr lang="en-US" altLang="zh-C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批量大小的影响</a:t>
            </a:r>
          </a:p>
        </p:txBody>
      </p:sp>
      <p:sp>
        <p:nvSpPr>
          <p:cNvPr id="4" name="矩形 3"/>
          <p:cNvSpPr/>
          <p:nvPr/>
        </p:nvSpPr>
        <p:spPr>
          <a:xfrm>
            <a:off x="2971800" y="5334000"/>
            <a:ext cx="6858000" cy="369332"/>
          </a:xfrm>
          <a:prstGeom prst="rect">
            <a:avLst/>
          </a:prstGeom>
        </p:spPr>
        <p:txBody>
          <a:bodyPr wrap="square">
            <a:spAutoFit/>
          </a:bodyPr>
          <a:lstStyle/>
          <a:p>
            <a:r>
              <a:rPr lang="zh-CN" altLang="en-US" dirty="0"/>
              <a:t> 小批量梯度下降中，每次选取样本数量对损失下降的影响。</a:t>
            </a:r>
          </a:p>
        </p:txBody>
      </p:sp>
      <p:pic>
        <p:nvPicPr>
          <p:cNvPr id="5" name="图片 4">
            <a:extLst>
              <a:ext uri="{FF2B5EF4-FFF2-40B4-BE49-F238E27FC236}">
                <a16:creationId xmlns:a16="http://schemas.microsoft.com/office/drawing/2014/main" id="{BD035467-8095-4458-A9CD-05E002C5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064" y="1729468"/>
            <a:ext cx="4160937" cy="3482282"/>
          </a:xfrm>
          <a:prstGeom prst="rect">
            <a:avLst/>
          </a:prstGeom>
        </p:spPr>
      </p:pic>
      <p:pic>
        <p:nvPicPr>
          <p:cNvPr id="6" name="图片 5">
            <a:extLst>
              <a:ext uri="{FF2B5EF4-FFF2-40B4-BE49-F238E27FC236}">
                <a16:creationId xmlns:a16="http://schemas.microsoft.com/office/drawing/2014/main" id="{C444E4C5-645D-456B-9CAA-FE521F5FF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400" y="1707000"/>
            <a:ext cx="4267200" cy="3444000"/>
          </a:xfrm>
          <a:prstGeom prst="rect">
            <a:avLst/>
          </a:prstGeom>
        </p:spPr>
      </p:pic>
    </p:spTree>
    <p:extLst>
      <p:ext uri="{BB962C8B-B14F-4D97-AF65-F5344CB8AC3E}">
        <p14:creationId xmlns:p14="http://schemas.microsoft.com/office/powerpoint/2010/main" val="3953720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如何改进？</a:t>
            </a:r>
          </a:p>
        </p:txBody>
      </p:sp>
      <p:sp>
        <p:nvSpPr>
          <p:cNvPr id="3" name="内容占位符 2"/>
          <p:cNvSpPr>
            <a:spLocks noGrp="1"/>
          </p:cNvSpPr>
          <p:nvPr>
            <p:ph sz="quarter" idx="1"/>
          </p:nvPr>
        </p:nvSpPr>
        <p:spPr/>
        <p:txBody>
          <a:bodyPr/>
          <a:lstStyle/>
          <a:p>
            <a:r>
              <a:rPr lang="zh-CN" altLang="en-US" dirty="0"/>
              <a:t>标准的（小批量）梯度下降</a:t>
            </a:r>
            <a:endParaRPr lang="en-US" altLang="zh-CN" dirty="0"/>
          </a:p>
          <a:p>
            <a:r>
              <a:rPr lang="zh-CN" altLang="en-US" dirty="0"/>
              <a:t>学习率</a:t>
            </a:r>
            <a:endParaRPr lang="en-US" altLang="zh-CN" dirty="0"/>
          </a:p>
          <a:p>
            <a:pPr lvl="1"/>
            <a:r>
              <a:rPr lang="zh-CN" altLang="en-US" dirty="0"/>
              <a:t>学习率衰减</a:t>
            </a:r>
            <a:endParaRPr lang="en-US" altLang="zh-CN" dirty="0"/>
          </a:p>
          <a:p>
            <a:pPr lvl="1"/>
            <a:r>
              <a:rPr lang="en-US" altLang="zh-CN" dirty="0" err="1"/>
              <a:t>Adagrad</a:t>
            </a:r>
            <a:endParaRPr lang="en-US" altLang="zh-CN" dirty="0"/>
          </a:p>
          <a:p>
            <a:pPr lvl="1"/>
            <a:r>
              <a:rPr lang="en-US" altLang="zh-CN" dirty="0" err="1"/>
              <a:t>Adadelta</a:t>
            </a:r>
            <a:endParaRPr lang="en-US" altLang="zh-CN" dirty="0"/>
          </a:p>
          <a:p>
            <a:pPr lvl="1"/>
            <a:r>
              <a:rPr lang="en-US" altLang="zh-CN" dirty="0" err="1"/>
              <a:t>RMSprop</a:t>
            </a:r>
            <a:endParaRPr lang="en-US" altLang="zh-CN" dirty="0"/>
          </a:p>
          <a:p>
            <a:r>
              <a:rPr lang="zh-CN" altLang="en-US" dirty="0"/>
              <a:t>梯度</a:t>
            </a:r>
            <a:endParaRPr lang="en-US" altLang="zh-CN" dirty="0"/>
          </a:p>
          <a:p>
            <a:pPr lvl="1"/>
            <a:r>
              <a:rPr lang="en-US" altLang="zh-CN" dirty="0"/>
              <a:t>Momentum</a:t>
            </a:r>
          </a:p>
          <a:p>
            <a:pPr lvl="2"/>
            <a:r>
              <a:rPr lang="zh-CN" altLang="en-US" sz="2000" dirty="0"/>
              <a:t>计算负梯度的“加权移动平均”作为参数的更新方向</a:t>
            </a:r>
            <a:endParaRPr lang="en-US" altLang="zh-CN" dirty="0"/>
          </a:p>
          <a:p>
            <a:pPr lvl="1"/>
            <a:r>
              <a:rPr lang="en-US" altLang="zh-CN" dirty="0" err="1"/>
              <a:t>Nesterov</a:t>
            </a:r>
            <a:r>
              <a:rPr lang="en-US" altLang="zh-CN" dirty="0"/>
              <a:t> accelerated gradient</a:t>
            </a:r>
          </a:p>
          <a:p>
            <a:pPr lvl="1"/>
            <a:r>
              <a:rPr lang="zh-CN" altLang="en-US" dirty="0"/>
              <a:t>梯度截断</a:t>
            </a:r>
            <a:endParaRPr lang="en-US" altLang="zh-CN" dirty="0"/>
          </a:p>
        </p:txBody>
      </p:sp>
      <p:sp>
        <p:nvSpPr>
          <p:cNvPr id="4" name="矩形 3"/>
          <p:cNvSpPr/>
          <p:nvPr/>
        </p:nvSpPr>
        <p:spPr>
          <a:xfrm>
            <a:off x="4953000" y="188894"/>
            <a:ext cx="5181600" cy="954107"/>
          </a:xfrm>
          <a:prstGeom prst="rect">
            <a:avLst/>
          </a:prstGeom>
        </p:spPr>
        <p:txBody>
          <a:bodyPr wrap="square">
            <a:spAutoFit/>
          </a:bodyPr>
          <a:lstStyle/>
          <a:p>
            <a:r>
              <a:rPr lang="en-US" altLang="zh-CN" sz="1400" dirty="0"/>
              <a:t>Reference:</a:t>
            </a:r>
          </a:p>
          <a:p>
            <a:pPr marL="342900" indent="-342900">
              <a:buFont typeface="+mj-lt"/>
              <a:buAutoNum type="arabicPeriod"/>
            </a:pPr>
            <a:r>
              <a:rPr lang="en-US" altLang="zh-CN" sz="1400" dirty="0">
                <a:hlinkClick r:id="rId3"/>
              </a:rPr>
              <a:t>An overview of gradient descent optimization algorithms</a:t>
            </a:r>
            <a:endParaRPr lang="en-US" altLang="zh-CN" sz="1400" dirty="0">
              <a:hlinkClick r:id="rId4"/>
            </a:endParaRPr>
          </a:p>
          <a:p>
            <a:pPr marL="342900" indent="-342900">
              <a:buFont typeface="+mj-lt"/>
              <a:buAutoNum type="arabicPeriod"/>
            </a:pPr>
            <a:r>
              <a:rPr lang="en-US" altLang="zh-CN" sz="1400" dirty="0">
                <a:hlinkClick r:id="rId4"/>
              </a:rPr>
              <a:t>Optimizing the Gradient Descent</a:t>
            </a:r>
            <a:endParaRPr lang="en-US" altLang="zh-CN" sz="1400" dirty="0"/>
          </a:p>
          <a:p>
            <a:endParaRPr lang="zh-CN" altLang="en-US" sz="1400" dirty="0"/>
          </a:p>
        </p:txBody>
      </p:sp>
      <p:sp>
        <p:nvSpPr>
          <p:cNvPr id="5" name="矩形 4"/>
          <p:cNvSpPr/>
          <p:nvPr/>
        </p:nvSpPr>
        <p:spPr>
          <a:xfrm>
            <a:off x="7986529" y="4275389"/>
            <a:ext cx="2467342" cy="369332"/>
          </a:xfrm>
          <a:prstGeom prst="rect">
            <a:avLst/>
          </a:prstGeom>
        </p:spPr>
        <p:txBody>
          <a:bodyPr wrap="none">
            <a:spAutoFit/>
          </a:bodyPr>
          <a:lstStyle/>
          <a:p>
            <a:r>
              <a:rPr lang="en-US" altLang="zh-CN" dirty="0">
                <a:solidFill>
                  <a:srgbClr val="FF0000"/>
                </a:solidFill>
              </a:rPr>
              <a:t>Adam is better choice!</a:t>
            </a:r>
            <a:endParaRPr lang="zh-CN" altLang="en-US" dirty="0">
              <a:solidFill>
                <a:srgbClr val="FF0000"/>
              </a:solidFill>
            </a:endParaRPr>
          </a:p>
        </p:txBody>
      </p:sp>
      <p:pic>
        <p:nvPicPr>
          <p:cNvPr id="6" name="图片 5"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1" y="2445989"/>
            <a:ext cx="2985457" cy="681785"/>
          </a:xfrm>
          <a:prstGeom prst="rect">
            <a:avLst/>
          </a:prstGeom>
        </p:spPr>
      </p:pic>
      <p:pic>
        <p:nvPicPr>
          <p:cNvPr id="7" name="图片 6"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129" y="4066897"/>
            <a:ext cx="2895600" cy="730363"/>
          </a:xfrm>
          <a:prstGeom prst="rect">
            <a:avLst/>
          </a:prstGeom>
        </p:spPr>
      </p:pic>
      <p:sp>
        <p:nvSpPr>
          <p:cNvPr id="8" name="矩形 7"/>
          <p:cNvSpPr/>
          <p:nvPr/>
        </p:nvSpPr>
        <p:spPr>
          <a:xfrm>
            <a:off x="8390214" y="3559018"/>
            <a:ext cx="1524000" cy="369332"/>
          </a:xfrm>
          <a:prstGeom prst="rect">
            <a:avLst/>
          </a:prstGeom>
        </p:spPr>
        <p:txBody>
          <a:bodyPr wrap="square">
            <a:spAutoFit/>
          </a:bodyPr>
          <a:lstStyle/>
          <a:p>
            <a:pPr lvl="1"/>
            <a:r>
              <a:rPr lang="en-US" altLang="zh-CN" dirty="0"/>
              <a:t>Adam</a:t>
            </a:r>
          </a:p>
        </p:txBody>
      </p:sp>
      <p:cxnSp>
        <p:nvCxnSpPr>
          <p:cNvPr id="10" name="直接箭头连接符 9"/>
          <p:cNvCxnSpPr>
            <a:stCxn id="6" idx="3"/>
          </p:cNvCxnSpPr>
          <p:nvPr/>
        </p:nvCxnSpPr>
        <p:spPr>
          <a:xfrm>
            <a:off x="7481257" y="2786882"/>
            <a:ext cx="876300" cy="75308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直接箭头连接符 10"/>
          <p:cNvCxnSpPr>
            <a:stCxn id="7" idx="3"/>
          </p:cNvCxnSpPr>
          <p:nvPr/>
        </p:nvCxnSpPr>
        <p:spPr>
          <a:xfrm flipV="1">
            <a:off x="7300729" y="3863194"/>
            <a:ext cx="1056828" cy="568884"/>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矩形 15"/>
          <p:cNvSpPr/>
          <p:nvPr/>
        </p:nvSpPr>
        <p:spPr>
          <a:xfrm>
            <a:off x="8887861" y="1840468"/>
            <a:ext cx="1107996" cy="369332"/>
          </a:xfrm>
          <a:prstGeom prst="rect">
            <a:avLst/>
          </a:prstGeom>
        </p:spPr>
        <p:txBody>
          <a:bodyPr wrap="none">
            <a:spAutoFit/>
          </a:bodyPr>
          <a:lstStyle/>
          <a:p>
            <a:r>
              <a:rPr lang="zh-CN" altLang="en-US" dirty="0">
                <a:solidFill>
                  <a:srgbClr val="FF0000"/>
                </a:solidFill>
              </a:rPr>
              <a:t>梯度方向</a:t>
            </a:r>
          </a:p>
        </p:txBody>
      </p:sp>
      <p:sp>
        <p:nvSpPr>
          <p:cNvPr id="17" name="矩形 16"/>
          <p:cNvSpPr/>
          <p:nvPr/>
        </p:nvSpPr>
        <p:spPr>
          <a:xfrm>
            <a:off x="6787897" y="1809329"/>
            <a:ext cx="1569660" cy="369332"/>
          </a:xfrm>
          <a:prstGeom prst="rect">
            <a:avLst/>
          </a:prstGeom>
        </p:spPr>
        <p:txBody>
          <a:bodyPr wrap="none">
            <a:spAutoFit/>
          </a:bodyPr>
          <a:lstStyle/>
          <a:p>
            <a:r>
              <a:rPr lang="zh-CN" altLang="en-US" dirty="0">
                <a:solidFill>
                  <a:srgbClr val="FF0000"/>
                </a:solidFill>
              </a:rPr>
              <a:t>实际更新方向</a:t>
            </a:r>
          </a:p>
        </p:txBody>
      </p:sp>
      <p:pic>
        <p:nvPicPr>
          <p:cNvPr id="18" name="图片 17" descr="屏幕剪辑"/>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6823" y="1281454"/>
            <a:ext cx="1790771" cy="565696"/>
          </a:xfrm>
          <a:prstGeom prst="rect">
            <a:avLst/>
          </a:prstGeom>
        </p:spPr>
      </p:pic>
    </p:spTree>
    <p:extLst>
      <p:ext uri="{BB962C8B-B14F-4D97-AF65-F5344CB8AC3E}">
        <p14:creationId xmlns:p14="http://schemas.microsoft.com/office/powerpoint/2010/main" val="393867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77F9D3-2235-427F-990D-DBDC84B57A94}"/>
              </a:ext>
            </a:extLst>
          </p:cNvPr>
          <p:cNvSpPr>
            <a:spLocks noGrp="1"/>
          </p:cNvSpPr>
          <p:nvPr>
            <p:ph type="title"/>
          </p:nvPr>
        </p:nvSpPr>
        <p:spPr/>
        <p:txBody>
          <a:bodyPr/>
          <a:lstStyle/>
          <a:p>
            <a:r>
              <a:rPr lang="zh-CN" altLang="en-US" dirty="0"/>
              <a:t>学习率衰减</a:t>
            </a:r>
            <a:r>
              <a:rPr lang="en-US" altLang="zh-CN" dirty="0"/>
              <a:t> </a:t>
            </a:r>
            <a:endParaRPr lang="zh-CN" altLang="en-US" dirty="0"/>
          </a:p>
        </p:txBody>
      </p:sp>
      <p:pic>
        <p:nvPicPr>
          <p:cNvPr id="5" name="Picture 2" descr="å±å¹å¿«ç§ 2018-07-13 ä¸å10.48.28">
            <a:extLst>
              <a:ext uri="{FF2B5EF4-FFF2-40B4-BE49-F238E27FC236}">
                <a16:creationId xmlns:a16="http://schemas.microsoft.com/office/drawing/2014/main" id="{8FE29D6D-40D1-4542-B33D-C64174C4A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57668"/>
            <a:ext cx="4229504" cy="341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369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9F2F10-974E-462B-9E82-781C79E1796C}"/>
              </a:ext>
            </a:extLst>
          </p:cNvPr>
          <p:cNvSpPr>
            <a:spLocks noGrp="1"/>
          </p:cNvSpPr>
          <p:nvPr>
            <p:ph type="title"/>
          </p:nvPr>
        </p:nvSpPr>
        <p:spPr/>
        <p:txBody>
          <a:bodyPr/>
          <a:lstStyle/>
          <a:p>
            <a:r>
              <a:rPr lang="zh-CN" altLang="en-US" dirty="0"/>
              <a:t>学习率衰减</a:t>
            </a:r>
          </a:p>
        </p:txBody>
      </p:sp>
      <p:pic>
        <p:nvPicPr>
          <p:cNvPr id="3074" name="Picture 2" descr="Decreasing learning rate by steps">
            <a:extLst>
              <a:ext uri="{FF2B5EF4-FFF2-40B4-BE49-F238E27FC236}">
                <a16:creationId xmlns:a16="http://schemas.microsoft.com/office/drawing/2014/main" id="{735DE34A-C714-43E8-90EB-7B6787F89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2286001"/>
            <a:ext cx="2816501" cy="212391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42F5B8C3-EB51-4FCC-AD9F-B7EDA373337A}"/>
              </a:ext>
            </a:extLst>
          </p:cNvPr>
          <p:cNvSpPr/>
          <p:nvPr/>
        </p:nvSpPr>
        <p:spPr>
          <a:xfrm>
            <a:off x="2819401" y="4800600"/>
            <a:ext cx="2685351" cy="369332"/>
          </a:xfrm>
          <a:prstGeom prst="rect">
            <a:avLst/>
          </a:prstGeom>
        </p:spPr>
        <p:txBody>
          <a:bodyPr wrap="none">
            <a:spAutoFit/>
          </a:bodyPr>
          <a:lstStyle/>
          <a:p>
            <a:r>
              <a:rPr lang="zh-CN" altLang="en-US" dirty="0"/>
              <a:t>梯级衰减（</a:t>
            </a:r>
            <a:r>
              <a:rPr lang="en-US" altLang="zh-CN" dirty="0"/>
              <a:t>step decay</a:t>
            </a:r>
            <a:r>
              <a:rPr lang="zh-CN" altLang="en-US" dirty="0"/>
              <a:t>）</a:t>
            </a:r>
          </a:p>
        </p:txBody>
      </p:sp>
      <p:pic>
        <p:nvPicPr>
          <p:cNvPr id="6" name="Picture 2" descr="Linearly decrease learning rate">
            <a:extLst>
              <a:ext uri="{FF2B5EF4-FFF2-40B4-BE49-F238E27FC236}">
                <a16:creationId xmlns:a16="http://schemas.microsoft.com/office/drawing/2014/main" id="{E88E3FA2-CDB6-47A3-904D-46C6FE141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43019"/>
            <a:ext cx="2590800" cy="197530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590BC217-9357-4B0C-8746-E1E3D5370B06}"/>
              </a:ext>
            </a:extLst>
          </p:cNvPr>
          <p:cNvSpPr/>
          <p:nvPr/>
        </p:nvSpPr>
        <p:spPr>
          <a:xfrm>
            <a:off x="6781801" y="4838054"/>
            <a:ext cx="2929007" cy="369332"/>
          </a:xfrm>
          <a:prstGeom prst="rect">
            <a:avLst/>
          </a:prstGeom>
        </p:spPr>
        <p:txBody>
          <a:bodyPr wrap="none">
            <a:spAutoFit/>
          </a:bodyPr>
          <a:lstStyle/>
          <a:p>
            <a:r>
              <a:rPr lang="zh-CN" altLang="en-US" dirty="0"/>
              <a:t>线性衰减（</a:t>
            </a:r>
            <a:r>
              <a:rPr lang="en-US" altLang="zh-CN" dirty="0"/>
              <a:t>Linear Decay</a:t>
            </a:r>
            <a:r>
              <a:rPr lang="zh-CN" altLang="en-US" dirty="0"/>
              <a:t>）</a:t>
            </a:r>
          </a:p>
        </p:txBody>
      </p:sp>
    </p:spTree>
    <p:extLst>
      <p:ext uri="{BB962C8B-B14F-4D97-AF65-F5344CB8AC3E}">
        <p14:creationId xmlns:p14="http://schemas.microsoft.com/office/powerpoint/2010/main" val="3252280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FCE49-9A27-42A0-8127-459C38F80CAA}"/>
              </a:ext>
            </a:extLst>
          </p:cNvPr>
          <p:cNvSpPr>
            <a:spLocks noGrp="1"/>
          </p:cNvSpPr>
          <p:nvPr>
            <p:ph type="title"/>
          </p:nvPr>
        </p:nvSpPr>
        <p:spPr/>
        <p:txBody>
          <a:bodyPr/>
          <a:lstStyle/>
          <a:p>
            <a:r>
              <a:rPr lang="zh-CN" altLang="en-US" dirty="0"/>
              <a:t>学习率衰减</a:t>
            </a:r>
          </a:p>
        </p:txBody>
      </p:sp>
      <p:pic>
        <p:nvPicPr>
          <p:cNvPr id="5" name="图片 4">
            <a:extLst>
              <a:ext uri="{FF2B5EF4-FFF2-40B4-BE49-F238E27FC236}">
                <a16:creationId xmlns:a16="http://schemas.microsoft.com/office/drawing/2014/main" id="{9CD6EB9D-2BBD-4459-B97C-8751F979A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600200"/>
            <a:ext cx="6313792" cy="3330990"/>
          </a:xfrm>
          <a:prstGeom prst="rect">
            <a:avLst/>
          </a:prstGeom>
        </p:spPr>
      </p:pic>
    </p:spTree>
    <p:extLst>
      <p:ext uri="{BB962C8B-B14F-4D97-AF65-F5344CB8AC3E}">
        <p14:creationId xmlns:p14="http://schemas.microsoft.com/office/powerpoint/2010/main" val="199680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60C5D6-820E-4DC6-AA73-1DE1EEADD27F}"/>
              </a:ext>
            </a:extLst>
          </p:cNvPr>
          <p:cNvSpPr>
            <a:spLocks noGrp="1"/>
          </p:cNvSpPr>
          <p:nvPr>
            <p:ph type="title"/>
          </p:nvPr>
        </p:nvSpPr>
        <p:spPr/>
        <p:txBody>
          <a:bodyPr/>
          <a:lstStyle/>
          <a:p>
            <a:r>
              <a:rPr lang="zh-CN" altLang="en-US" dirty="0"/>
              <a:t>周期性学习率调整</a:t>
            </a:r>
            <a:br>
              <a:rPr lang="en-US" altLang="zh-CN" dirty="0"/>
            </a:br>
            <a:r>
              <a:rPr lang="en-US" altLang="zh-CN" dirty="0"/>
              <a:t>Cyclical Learning Rates</a:t>
            </a:r>
            <a:endParaRPr lang="zh-CN" altLang="en-US" dirty="0"/>
          </a:p>
        </p:txBody>
      </p:sp>
      <p:pic>
        <p:nvPicPr>
          <p:cNvPr id="6" name="图片 5">
            <a:extLst>
              <a:ext uri="{FF2B5EF4-FFF2-40B4-BE49-F238E27FC236}">
                <a16:creationId xmlns:a16="http://schemas.microsoft.com/office/drawing/2014/main" id="{E6E32244-CEEE-4842-8E9D-BEE25429C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057400"/>
            <a:ext cx="7397036" cy="3630481"/>
          </a:xfrm>
          <a:prstGeom prst="rect">
            <a:avLst/>
          </a:prstGeom>
        </p:spPr>
      </p:pic>
    </p:spTree>
    <p:extLst>
      <p:ext uri="{BB962C8B-B14F-4D97-AF65-F5344CB8AC3E}">
        <p14:creationId xmlns:p14="http://schemas.microsoft.com/office/powerpoint/2010/main" val="621742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1FAD34-456B-43CF-A6F7-F2F088047FB9}"/>
              </a:ext>
            </a:extLst>
          </p:cNvPr>
          <p:cNvSpPr>
            <a:spLocks noGrp="1"/>
          </p:cNvSpPr>
          <p:nvPr>
            <p:ph type="title"/>
          </p:nvPr>
        </p:nvSpPr>
        <p:spPr/>
        <p:txBody>
          <a:bodyPr/>
          <a:lstStyle/>
          <a:p>
            <a:r>
              <a:rPr lang="en-US" altLang="zh-CN" dirty="0"/>
              <a:t>Cyclical Learning Rates</a:t>
            </a:r>
            <a:endParaRPr lang="zh-CN" altLang="en-US" dirty="0"/>
          </a:p>
        </p:txBody>
      </p:sp>
      <p:pic>
        <p:nvPicPr>
          <p:cNvPr id="3" name="Picture 4" descr="https://cdn-images-1.medium.com/max/1750/1*qSGuuniIg_uuyzoP0x0d0A.png">
            <a:extLst>
              <a:ext uri="{FF2B5EF4-FFF2-40B4-BE49-F238E27FC236}">
                <a16:creationId xmlns:a16="http://schemas.microsoft.com/office/drawing/2014/main" id="{166B6925-A001-46DC-A241-E4CE79AA4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667000"/>
            <a:ext cx="7807225" cy="330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0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67DDC7C-E534-4A7C-8D24-B11717B6FD96}"/>
              </a:ext>
            </a:extLst>
          </p:cNvPr>
          <p:cNvSpPr>
            <a:spLocks noGrp="1"/>
          </p:cNvSpPr>
          <p:nvPr>
            <p:ph type="title"/>
          </p:nvPr>
        </p:nvSpPr>
        <p:spPr/>
        <p:txBody>
          <a:bodyPr/>
          <a:lstStyle/>
          <a:p>
            <a:r>
              <a:rPr lang="en-US" altLang="zh-CN" dirty="0"/>
              <a:t>Others</a:t>
            </a:r>
            <a:endParaRPr lang="zh-CN" altLang="en-US" dirty="0"/>
          </a:p>
        </p:txBody>
      </p:sp>
      <p:sp>
        <p:nvSpPr>
          <p:cNvPr id="3" name="内容占位符 2">
            <a:extLst>
              <a:ext uri="{FF2B5EF4-FFF2-40B4-BE49-F238E27FC236}">
                <a16:creationId xmlns:a16="http://schemas.microsoft.com/office/drawing/2014/main" id="{38FE59FA-2C78-4368-AB56-2C2D5ACF22C7}"/>
              </a:ext>
            </a:extLst>
          </p:cNvPr>
          <p:cNvSpPr>
            <a:spLocks noGrp="1"/>
          </p:cNvSpPr>
          <p:nvPr>
            <p:ph sz="quarter" idx="1"/>
          </p:nvPr>
        </p:nvSpPr>
        <p:spPr/>
        <p:txBody>
          <a:bodyPr/>
          <a:lstStyle/>
          <a:p>
            <a:r>
              <a:rPr lang="en-US" altLang="zh-CN" dirty="0"/>
              <a:t>Don't Decay the Learning Rate, Increase the Batch Size</a:t>
            </a:r>
          </a:p>
          <a:p>
            <a:pPr lvl="1"/>
            <a:r>
              <a:rPr lang="en-US" altLang="zh-CN" dirty="0">
                <a:hlinkClick r:id="rId3"/>
              </a:rPr>
              <a:t>https://openreview.net/pdf?id=B1Yy1BxCZ</a:t>
            </a:r>
            <a:endParaRPr lang="en-US" altLang="zh-CN" dirty="0"/>
          </a:p>
          <a:p>
            <a:r>
              <a:rPr lang="en-US" altLang="zh-CN" dirty="0"/>
              <a:t>Accurate, Large Minibatch SGD: Training ImageNet in 1 Hour</a:t>
            </a:r>
          </a:p>
          <a:p>
            <a:pPr lvl="1"/>
            <a:r>
              <a:rPr lang="en-US" altLang="zh-CN" dirty="0"/>
              <a:t>Warmup</a:t>
            </a:r>
          </a:p>
          <a:p>
            <a:pPr lvl="1"/>
            <a:r>
              <a:rPr lang="en-US" altLang="zh-CN" dirty="0">
                <a:hlinkClick r:id="rId4"/>
              </a:rPr>
              <a:t>https://arxiv.org/abs/1706.02677</a:t>
            </a:r>
            <a:endParaRPr lang="en-US" altLang="zh-CN" dirty="0"/>
          </a:p>
        </p:txBody>
      </p:sp>
      <p:pic>
        <p:nvPicPr>
          <p:cNvPr id="7170" name="Picture 2" descr="Image result for learning rate warm up">
            <a:extLst>
              <a:ext uri="{FF2B5EF4-FFF2-40B4-BE49-F238E27FC236}">
                <a16:creationId xmlns:a16="http://schemas.microsoft.com/office/drawing/2014/main" id="{58AA3DE4-A920-4859-9136-6E1A0ECF4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810001"/>
            <a:ext cx="2869712"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61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8D89E-9C7E-46B8-BDF4-4A2309C2408C}"/>
              </a:ext>
            </a:extLst>
          </p:cNvPr>
          <p:cNvSpPr>
            <a:spLocks noGrp="1"/>
          </p:cNvSpPr>
          <p:nvPr>
            <p:ph type="title"/>
          </p:nvPr>
        </p:nvSpPr>
        <p:spPr/>
        <p:txBody>
          <a:bodyPr/>
          <a:lstStyle/>
          <a:p>
            <a:r>
              <a:rPr lang="zh-CN" altLang="en-US" dirty="0"/>
              <a:t>自适应学习率衰减</a:t>
            </a:r>
          </a:p>
        </p:txBody>
      </p:sp>
      <p:sp>
        <p:nvSpPr>
          <p:cNvPr id="3" name="内容占位符 2">
            <a:extLst>
              <a:ext uri="{FF2B5EF4-FFF2-40B4-BE49-F238E27FC236}">
                <a16:creationId xmlns:a16="http://schemas.microsoft.com/office/drawing/2014/main" id="{5296372C-C560-43AF-9DEC-EA6692DC37D9}"/>
              </a:ext>
            </a:extLst>
          </p:cNvPr>
          <p:cNvSpPr>
            <a:spLocks noGrp="1"/>
          </p:cNvSpPr>
          <p:nvPr>
            <p:ph sz="quarter" idx="1"/>
          </p:nvPr>
        </p:nvSpPr>
        <p:spPr/>
        <p:txBody>
          <a:bodyPr/>
          <a:lstStyle/>
          <a:p>
            <a:r>
              <a:rPr lang="en-US" altLang="zh-CN" dirty="0" err="1"/>
              <a:t>Adagrad</a:t>
            </a:r>
            <a:endParaRPr lang="en-US" altLang="zh-CN" dirty="0"/>
          </a:p>
          <a:p>
            <a:endParaRPr lang="en-US" altLang="zh-CN" dirty="0"/>
          </a:p>
          <a:p>
            <a:r>
              <a:rPr lang="en-US" altLang="zh-CN" dirty="0" err="1"/>
              <a:t>RMSprop</a:t>
            </a:r>
            <a:endParaRPr lang="en-US" altLang="zh-CN" dirty="0"/>
          </a:p>
          <a:p>
            <a:endParaRPr lang="en-US" altLang="zh-CN" dirty="0"/>
          </a:p>
          <a:p>
            <a:r>
              <a:rPr lang="en-US" altLang="zh-CN" dirty="0" err="1"/>
              <a:t>Adadelta</a:t>
            </a:r>
            <a:endParaRPr lang="en-US" altLang="zh-CN" dirty="0"/>
          </a:p>
          <a:p>
            <a:endParaRPr lang="zh-CN" altLang="en-US" dirty="0"/>
          </a:p>
        </p:txBody>
      </p:sp>
      <p:pic>
        <p:nvPicPr>
          <p:cNvPr id="5" name="图片 4">
            <a:extLst>
              <a:ext uri="{FF2B5EF4-FFF2-40B4-BE49-F238E27FC236}">
                <a16:creationId xmlns:a16="http://schemas.microsoft.com/office/drawing/2014/main" id="{50A158D9-DCD4-4952-83F5-4CB3FAEEB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1219200"/>
            <a:ext cx="1709112" cy="787794"/>
          </a:xfrm>
          <a:prstGeom prst="rect">
            <a:avLst/>
          </a:prstGeom>
        </p:spPr>
      </p:pic>
      <p:pic>
        <p:nvPicPr>
          <p:cNvPr id="7" name="图片 6">
            <a:extLst>
              <a:ext uri="{FF2B5EF4-FFF2-40B4-BE49-F238E27FC236}">
                <a16:creationId xmlns:a16="http://schemas.microsoft.com/office/drawing/2014/main" id="{B919EBDF-50BF-4032-9F35-4A37B1368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751458"/>
            <a:ext cx="2436668" cy="685800"/>
          </a:xfrm>
          <a:prstGeom prst="rect">
            <a:avLst/>
          </a:prstGeom>
        </p:spPr>
      </p:pic>
      <p:pic>
        <p:nvPicPr>
          <p:cNvPr id="9" name="图片 8">
            <a:extLst>
              <a:ext uri="{FF2B5EF4-FFF2-40B4-BE49-F238E27FC236}">
                <a16:creationId xmlns:a16="http://schemas.microsoft.com/office/drawing/2014/main" id="{CB236B21-A4F8-48E4-9C1A-28DF52AF8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902" y="2733373"/>
            <a:ext cx="2714996" cy="1170564"/>
          </a:xfrm>
          <a:prstGeom prst="rect">
            <a:avLst/>
          </a:prstGeom>
        </p:spPr>
      </p:pic>
      <p:pic>
        <p:nvPicPr>
          <p:cNvPr id="12" name="图片 11">
            <a:extLst>
              <a:ext uri="{FF2B5EF4-FFF2-40B4-BE49-F238E27FC236}">
                <a16:creationId xmlns:a16="http://schemas.microsoft.com/office/drawing/2014/main" id="{EF8B196B-2DE1-4936-B64D-79722E62E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4608032"/>
            <a:ext cx="3831872" cy="571515"/>
          </a:xfrm>
          <a:prstGeom prst="rect">
            <a:avLst/>
          </a:prstGeom>
        </p:spPr>
      </p:pic>
      <p:pic>
        <p:nvPicPr>
          <p:cNvPr id="14" name="图片 13">
            <a:extLst>
              <a:ext uri="{FF2B5EF4-FFF2-40B4-BE49-F238E27FC236}">
                <a16:creationId xmlns:a16="http://schemas.microsoft.com/office/drawing/2014/main" id="{6ED385AD-110E-43B4-AF8E-6667A94BA8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0" y="3847023"/>
            <a:ext cx="2518992" cy="1046766"/>
          </a:xfrm>
          <a:prstGeom prst="rect">
            <a:avLst/>
          </a:prstGeom>
        </p:spPr>
      </p:pic>
      <p:cxnSp>
        <p:nvCxnSpPr>
          <p:cNvPr id="16" name="直接箭头连接符 15">
            <a:extLst>
              <a:ext uri="{FF2B5EF4-FFF2-40B4-BE49-F238E27FC236}">
                <a16:creationId xmlns:a16="http://schemas.microsoft.com/office/drawing/2014/main" id="{75F39E3C-A2D0-4B78-BB17-6CD788694B9D}"/>
              </a:ext>
            </a:extLst>
          </p:cNvPr>
          <p:cNvCxnSpPr/>
          <p:nvPr/>
        </p:nvCxnSpPr>
        <p:spPr>
          <a:xfrm>
            <a:off x="2590800" y="1613097"/>
            <a:ext cx="762000" cy="44430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直接箭头连接符 17">
            <a:extLst>
              <a:ext uri="{FF2B5EF4-FFF2-40B4-BE49-F238E27FC236}">
                <a16:creationId xmlns:a16="http://schemas.microsoft.com/office/drawing/2014/main" id="{38C5C1B4-3E7D-4A25-874D-C21B6897B8EF}"/>
              </a:ext>
            </a:extLst>
          </p:cNvPr>
          <p:cNvCxnSpPr/>
          <p:nvPr/>
        </p:nvCxnSpPr>
        <p:spPr>
          <a:xfrm flipV="1">
            <a:off x="2590800" y="2094358"/>
            <a:ext cx="762000" cy="57264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0" name="直接箭头连接符 19">
            <a:extLst>
              <a:ext uri="{FF2B5EF4-FFF2-40B4-BE49-F238E27FC236}">
                <a16:creationId xmlns:a16="http://schemas.microsoft.com/office/drawing/2014/main" id="{54495D93-FBBA-4CB1-A74B-9E8D90490274}"/>
              </a:ext>
            </a:extLst>
          </p:cNvPr>
          <p:cNvCxnSpPr>
            <a:endCxn id="14" idx="1"/>
          </p:cNvCxnSpPr>
          <p:nvPr/>
        </p:nvCxnSpPr>
        <p:spPr>
          <a:xfrm>
            <a:off x="2514600" y="3773726"/>
            <a:ext cx="1143000" cy="59668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32D2A01C-D241-4100-8461-715043C8677E}"/>
              </a:ext>
            </a:extLst>
          </p:cNvPr>
          <p:cNvCxnSpPr>
            <a:stCxn id="14" idx="3"/>
            <a:endCxn id="12" idx="1"/>
          </p:cNvCxnSpPr>
          <p:nvPr/>
        </p:nvCxnSpPr>
        <p:spPr>
          <a:xfrm>
            <a:off x="6176592" y="4370406"/>
            <a:ext cx="1367208" cy="52338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9A47F74F-8162-4A83-ADE3-567CF5032E14}"/>
              </a:ext>
            </a:extLst>
          </p:cNvPr>
          <p:cNvCxnSpPr>
            <a:stCxn id="14" idx="3"/>
            <a:endCxn id="9" idx="1"/>
          </p:cNvCxnSpPr>
          <p:nvPr/>
        </p:nvCxnSpPr>
        <p:spPr>
          <a:xfrm flipV="1">
            <a:off x="6176592" y="3318655"/>
            <a:ext cx="2143310" cy="105175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BDE4AC14-7DEE-4F26-BA4E-4762D257306F}"/>
              </a:ext>
            </a:extLst>
          </p:cNvPr>
          <p:cNvCxnSpPr>
            <a:stCxn id="7" idx="3"/>
            <a:endCxn id="5" idx="1"/>
          </p:cNvCxnSpPr>
          <p:nvPr/>
        </p:nvCxnSpPr>
        <p:spPr>
          <a:xfrm flipV="1">
            <a:off x="5941868" y="1613097"/>
            <a:ext cx="2211532" cy="48126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9" name="直接箭头连接符 28">
            <a:extLst>
              <a:ext uri="{FF2B5EF4-FFF2-40B4-BE49-F238E27FC236}">
                <a16:creationId xmlns:a16="http://schemas.microsoft.com/office/drawing/2014/main" id="{A5532701-1018-47D2-82B5-5FC0D21666B7}"/>
              </a:ext>
            </a:extLst>
          </p:cNvPr>
          <p:cNvCxnSpPr>
            <a:stCxn id="7" idx="3"/>
            <a:endCxn id="9" idx="1"/>
          </p:cNvCxnSpPr>
          <p:nvPr/>
        </p:nvCxnSpPr>
        <p:spPr>
          <a:xfrm>
            <a:off x="5941868" y="2094358"/>
            <a:ext cx="2378034" cy="122429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85511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8A1E41-B333-47C4-A3DA-F57DEB39CE1D}"/>
              </a:ext>
            </a:extLst>
          </p:cNvPr>
          <p:cNvSpPr>
            <a:spLocks noGrp="1"/>
          </p:cNvSpPr>
          <p:nvPr>
            <p:ph type="title"/>
          </p:nvPr>
        </p:nvSpPr>
        <p:spPr/>
        <p:txBody>
          <a:bodyPr/>
          <a:lstStyle/>
          <a:p>
            <a:r>
              <a:rPr lang="zh-CN" altLang="en-US"/>
              <a:t>梯度方向优化</a:t>
            </a:r>
            <a:endParaRPr lang="zh-CN" altLang="en-US" dirty="0"/>
          </a:p>
        </p:txBody>
      </p:sp>
      <p:sp>
        <p:nvSpPr>
          <p:cNvPr id="3" name="内容占位符 2">
            <a:extLst>
              <a:ext uri="{FF2B5EF4-FFF2-40B4-BE49-F238E27FC236}">
                <a16:creationId xmlns:a16="http://schemas.microsoft.com/office/drawing/2014/main" id="{4B075FDC-6F82-4FE6-B13A-7AC2F2AC06A7}"/>
              </a:ext>
            </a:extLst>
          </p:cNvPr>
          <p:cNvSpPr>
            <a:spLocks noGrp="1"/>
          </p:cNvSpPr>
          <p:nvPr>
            <p:ph sz="quarter" idx="1"/>
          </p:nvPr>
        </p:nvSpPr>
        <p:spPr/>
        <p:txBody>
          <a:bodyPr/>
          <a:lstStyle/>
          <a:p>
            <a:r>
              <a:rPr lang="zh-CN" altLang="en-US"/>
              <a:t>动量法（</a:t>
            </a:r>
            <a:r>
              <a:rPr lang="en-US" altLang="zh-CN"/>
              <a:t>Momentum Method</a:t>
            </a:r>
            <a:r>
              <a:rPr lang="zh-CN" altLang="en-US"/>
              <a:t>）</a:t>
            </a:r>
            <a:endParaRPr lang="en-US" altLang="zh-CN"/>
          </a:p>
          <a:p>
            <a:pPr lvl="1"/>
            <a:r>
              <a:rPr lang="zh-CN" altLang="en-US"/>
              <a:t>用之前积累动量来替代真正的梯度。每次迭代的梯度可以看作是加速度。</a:t>
            </a:r>
            <a:endParaRPr lang="zh-CN" altLang="en-US" dirty="0"/>
          </a:p>
        </p:txBody>
      </p:sp>
      <p:pic>
        <p:nvPicPr>
          <p:cNvPr id="5" name="图片 4">
            <a:extLst>
              <a:ext uri="{FF2B5EF4-FFF2-40B4-BE49-F238E27FC236}">
                <a16:creationId xmlns:a16="http://schemas.microsoft.com/office/drawing/2014/main" id="{827D4412-0A3D-4CF8-965A-B813716E0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584189"/>
            <a:ext cx="5715000" cy="1234153"/>
          </a:xfrm>
          <a:prstGeom prst="rect">
            <a:avLst/>
          </a:prstGeom>
        </p:spPr>
      </p:pic>
      <p:sp>
        <p:nvSpPr>
          <p:cNvPr id="6" name="矩形 5">
            <a:extLst>
              <a:ext uri="{FF2B5EF4-FFF2-40B4-BE49-F238E27FC236}">
                <a16:creationId xmlns:a16="http://schemas.microsoft.com/office/drawing/2014/main" id="{EF012403-1151-43CC-BDAE-3DF61759AB85}"/>
              </a:ext>
            </a:extLst>
          </p:cNvPr>
          <p:cNvSpPr/>
          <p:nvPr/>
        </p:nvSpPr>
        <p:spPr>
          <a:xfrm>
            <a:off x="1960535" y="6156961"/>
            <a:ext cx="7436604" cy="276999"/>
          </a:xfrm>
          <a:prstGeom prst="rect">
            <a:avLst/>
          </a:prstGeom>
        </p:spPr>
        <p:txBody>
          <a:bodyPr wrap="square">
            <a:spAutoFit/>
          </a:bodyPr>
          <a:lstStyle/>
          <a:p>
            <a:r>
              <a:rPr lang="en-US" altLang="zh-CN" sz="1200" dirty="0">
                <a:hlinkClick r:id="rId3"/>
              </a:rPr>
              <a:t>https://www.quora.com/What-exactly-is-momentum-in-machine-learning</a:t>
            </a:r>
            <a:endParaRPr lang="zh-CN" altLang="en-US" sz="1200" dirty="0"/>
          </a:p>
        </p:txBody>
      </p:sp>
      <p:pic>
        <p:nvPicPr>
          <p:cNvPr id="5122" name="Picture 2" descr="https://qph.fs.quoracdn.net/main-qimg-a6be3a9474a5df3012a71e4de21c06c2">
            <a:extLst>
              <a:ext uri="{FF2B5EF4-FFF2-40B4-BE49-F238E27FC236}">
                <a16:creationId xmlns:a16="http://schemas.microsoft.com/office/drawing/2014/main" id="{7CF6D0B8-64BD-4569-87A0-E1149A63D4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845383"/>
            <a:ext cx="4381500" cy="234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30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âchoose between two optionsâçå¾çæç´¢ç»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727325" y="2825751"/>
            <a:ext cx="6737350" cy="3368675"/>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p:cNvSpPr>
            <a:spLocks noGrp="1"/>
          </p:cNvSpPr>
          <p:nvPr>
            <p:ph type="title"/>
          </p:nvPr>
        </p:nvSpPr>
        <p:spPr/>
        <p:txBody>
          <a:bodyPr/>
          <a:lstStyle/>
          <a:p>
            <a:r>
              <a:rPr lang="zh-CN" altLang="en-US" dirty="0"/>
              <a:t>机器学习的矛与盾</a:t>
            </a:r>
          </a:p>
        </p:txBody>
      </p:sp>
      <p:sp>
        <p:nvSpPr>
          <p:cNvPr id="5" name="矩形 4"/>
          <p:cNvSpPr/>
          <p:nvPr/>
        </p:nvSpPr>
        <p:spPr>
          <a:xfrm>
            <a:off x="6400800" y="1600201"/>
            <a:ext cx="1723549" cy="707886"/>
          </a:xfrm>
          <a:prstGeom prst="rect">
            <a:avLst/>
          </a:prstGeom>
        </p:spPr>
        <p:txBody>
          <a:bodyPr wrap="none">
            <a:spAutoFit/>
          </a:bodyPr>
          <a:lstStyle/>
          <a:p>
            <a:r>
              <a:rPr lang="zh-CN" altLang="en-US" sz="4000" dirty="0"/>
              <a:t>正则化</a:t>
            </a:r>
          </a:p>
        </p:txBody>
      </p:sp>
      <p:sp>
        <p:nvSpPr>
          <p:cNvPr id="9" name="矩形 8"/>
          <p:cNvSpPr/>
          <p:nvPr/>
        </p:nvSpPr>
        <p:spPr>
          <a:xfrm>
            <a:off x="4038600" y="1600200"/>
            <a:ext cx="1210588" cy="707886"/>
          </a:xfrm>
          <a:prstGeom prst="rect">
            <a:avLst/>
          </a:prstGeom>
        </p:spPr>
        <p:txBody>
          <a:bodyPr wrap="none">
            <a:spAutoFit/>
          </a:bodyPr>
          <a:lstStyle/>
          <a:p>
            <a:r>
              <a:rPr lang="zh-CN" altLang="en-US" sz="4000" dirty="0"/>
              <a:t>优化</a:t>
            </a:r>
          </a:p>
        </p:txBody>
      </p:sp>
      <p:sp>
        <p:nvSpPr>
          <p:cNvPr id="6" name="矩形 5"/>
          <p:cNvSpPr/>
          <p:nvPr/>
        </p:nvSpPr>
        <p:spPr>
          <a:xfrm>
            <a:off x="6208439" y="2138443"/>
            <a:ext cx="2339102" cy="461665"/>
          </a:xfrm>
          <a:prstGeom prst="rect">
            <a:avLst/>
          </a:prstGeom>
        </p:spPr>
        <p:txBody>
          <a:bodyPr wrap="none">
            <a:spAutoFit/>
          </a:bodyPr>
          <a:lstStyle/>
          <a:p>
            <a:r>
              <a:rPr lang="zh-CN" altLang="en-US" sz="2400" dirty="0"/>
              <a:t>降低模型复杂度</a:t>
            </a:r>
            <a:endParaRPr lang="en-US" altLang="zh-CN" sz="2400" dirty="0"/>
          </a:p>
        </p:txBody>
      </p:sp>
      <p:sp>
        <p:nvSpPr>
          <p:cNvPr id="11" name="矩形 10"/>
          <p:cNvSpPr/>
          <p:nvPr/>
        </p:nvSpPr>
        <p:spPr>
          <a:xfrm>
            <a:off x="3825729" y="2138443"/>
            <a:ext cx="2031325" cy="461665"/>
          </a:xfrm>
          <a:prstGeom prst="rect">
            <a:avLst/>
          </a:prstGeom>
        </p:spPr>
        <p:txBody>
          <a:bodyPr wrap="none">
            <a:spAutoFit/>
          </a:bodyPr>
          <a:lstStyle/>
          <a:p>
            <a:r>
              <a:rPr lang="zh-CN" altLang="en-US" sz="2400" dirty="0"/>
              <a:t>经验风险最小</a:t>
            </a:r>
            <a:endParaRPr lang="en-US" altLang="zh-CN" sz="2400" dirty="0"/>
          </a:p>
        </p:txBody>
      </p:sp>
      <p:cxnSp>
        <p:nvCxnSpPr>
          <p:cNvPr id="4" name="直接连接符 3">
            <a:extLst>
              <a:ext uri="{FF2B5EF4-FFF2-40B4-BE49-F238E27FC236}">
                <a16:creationId xmlns:a16="http://schemas.microsoft.com/office/drawing/2014/main" id="{7AD7A00F-D313-4E30-A111-6A8B7A4145FA}"/>
              </a:ext>
            </a:extLst>
          </p:cNvPr>
          <p:cNvCxnSpPr>
            <a:cxnSpLocks/>
          </p:cNvCxnSpPr>
          <p:nvPr/>
        </p:nvCxnSpPr>
        <p:spPr>
          <a:xfrm>
            <a:off x="1981200" y="838200"/>
            <a:ext cx="2057400" cy="0"/>
          </a:xfrm>
          <a:prstGeom prst="line">
            <a:avLst/>
          </a:prstGeom>
        </p:spPr>
        <p:style>
          <a:lnRef idx="3">
            <a:schemeClr val="accent3"/>
          </a:lnRef>
          <a:fillRef idx="0">
            <a:schemeClr val="accent3"/>
          </a:fillRef>
          <a:effectRef idx="2">
            <a:schemeClr val="accent3"/>
          </a:effectRef>
          <a:fontRef idx="minor">
            <a:schemeClr val="tx1"/>
          </a:fontRef>
        </p:style>
      </p:cxnSp>
      <p:sp>
        <p:nvSpPr>
          <p:cNvPr id="8" name="矩形 7">
            <a:extLst>
              <a:ext uri="{FF2B5EF4-FFF2-40B4-BE49-F238E27FC236}">
                <a16:creationId xmlns:a16="http://schemas.microsoft.com/office/drawing/2014/main" id="{D70A77DC-A12D-42B8-9569-33910D7C99E0}"/>
              </a:ext>
            </a:extLst>
          </p:cNvPr>
          <p:cNvSpPr/>
          <p:nvPr/>
        </p:nvSpPr>
        <p:spPr>
          <a:xfrm>
            <a:off x="1981200" y="-18474"/>
            <a:ext cx="2314868" cy="646331"/>
          </a:xfrm>
          <a:prstGeom prst="rect">
            <a:avLst/>
          </a:prstGeom>
        </p:spPr>
        <p:txBody>
          <a:bodyPr wrap="square">
            <a:spAutoFit/>
          </a:bodyPr>
          <a:lstStyle/>
          <a:p>
            <a:r>
              <a:rPr lang="zh-CN" altLang="en-US" sz="3600" dirty="0">
                <a:solidFill>
                  <a:schemeClr val="tx2"/>
                </a:solidFill>
                <a:latin typeface="微软雅黑" panose="020B0503020204020204" pitchFamily="34" charset="-122"/>
                <a:ea typeface="微软雅黑" panose="020B0503020204020204" pitchFamily="34" charset="-122"/>
                <a:cs typeface="+mj-cs"/>
              </a:rPr>
              <a:t>深度学习</a:t>
            </a:r>
          </a:p>
        </p:txBody>
      </p:sp>
    </p:spTree>
    <p:extLst>
      <p:ext uri="{BB962C8B-B14F-4D97-AF65-F5344CB8AC3E}">
        <p14:creationId xmlns:p14="http://schemas.microsoft.com/office/powerpoint/2010/main" val="162463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061152A-D352-4C96-89BD-928C8C0EED46}"/>
              </a:ext>
            </a:extLst>
          </p:cNvPr>
          <p:cNvSpPr>
            <a:spLocks noGrp="1"/>
          </p:cNvSpPr>
          <p:nvPr>
            <p:ph type="title"/>
          </p:nvPr>
        </p:nvSpPr>
        <p:spPr/>
        <p:txBody>
          <a:bodyPr/>
          <a:lstStyle/>
          <a:p>
            <a:r>
              <a:rPr lang="zh-CN" altLang="en-US" dirty="0"/>
              <a:t>梯度方向优化</a:t>
            </a:r>
          </a:p>
        </p:txBody>
      </p:sp>
      <p:sp>
        <p:nvSpPr>
          <p:cNvPr id="4" name="内容占位符 3">
            <a:extLst>
              <a:ext uri="{FF2B5EF4-FFF2-40B4-BE49-F238E27FC236}">
                <a16:creationId xmlns:a16="http://schemas.microsoft.com/office/drawing/2014/main" id="{8943C230-FD42-4608-BE31-58F1F27BC71C}"/>
              </a:ext>
            </a:extLst>
          </p:cNvPr>
          <p:cNvSpPr>
            <a:spLocks noGrp="1"/>
          </p:cNvSpPr>
          <p:nvPr>
            <p:ph sz="quarter" idx="1"/>
          </p:nvPr>
        </p:nvSpPr>
        <p:spPr/>
        <p:txBody>
          <a:bodyPr/>
          <a:lstStyle/>
          <a:p>
            <a:r>
              <a:rPr lang="en-US" altLang="zh-CN" dirty="0" err="1"/>
              <a:t>Nesterov</a:t>
            </a:r>
            <a:r>
              <a:rPr lang="zh-CN" altLang="en-US" dirty="0"/>
              <a:t>加速梯度</a:t>
            </a:r>
          </a:p>
        </p:txBody>
      </p:sp>
      <p:pic>
        <p:nvPicPr>
          <p:cNvPr id="6" name="图片 5">
            <a:extLst>
              <a:ext uri="{FF2B5EF4-FFF2-40B4-BE49-F238E27FC236}">
                <a16:creationId xmlns:a16="http://schemas.microsoft.com/office/drawing/2014/main" id="{8BCD1336-7F2C-417D-A7F1-AB7BCF535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1" y="3525052"/>
            <a:ext cx="4531245" cy="2708108"/>
          </a:xfrm>
          <a:prstGeom prst="rect">
            <a:avLst/>
          </a:prstGeom>
        </p:spPr>
      </p:pic>
      <p:pic>
        <p:nvPicPr>
          <p:cNvPr id="8" name="图片 7">
            <a:extLst>
              <a:ext uri="{FF2B5EF4-FFF2-40B4-BE49-F238E27FC236}">
                <a16:creationId xmlns:a16="http://schemas.microsoft.com/office/drawing/2014/main" id="{9E3FD874-112A-4540-959B-CE7A10E19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1" y="1981200"/>
            <a:ext cx="4014061" cy="457200"/>
          </a:xfrm>
          <a:prstGeom prst="rect">
            <a:avLst/>
          </a:prstGeom>
        </p:spPr>
      </p:pic>
    </p:spTree>
    <p:extLst>
      <p:ext uri="{BB962C8B-B14F-4D97-AF65-F5344CB8AC3E}">
        <p14:creationId xmlns:p14="http://schemas.microsoft.com/office/powerpoint/2010/main" val="466900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97DC0-578D-491E-9EB6-BC6269699DAB}"/>
              </a:ext>
            </a:extLst>
          </p:cNvPr>
          <p:cNvSpPr>
            <a:spLocks noGrp="1"/>
          </p:cNvSpPr>
          <p:nvPr>
            <p:ph type="title"/>
          </p:nvPr>
        </p:nvSpPr>
        <p:spPr/>
        <p:txBody>
          <a:bodyPr/>
          <a:lstStyle/>
          <a:p>
            <a:r>
              <a:rPr lang="zh-CN" altLang="en-US" dirty="0"/>
              <a:t>梯度方向优化</a:t>
            </a:r>
            <a:r>
              <a:rPr lang="en-US" altLang="zh-CN" dirty="0"/>
              <a:t>+</a:t>
            </a:r>
            <a:r>
              <a:rPr lang="zh-CN" altLang="en-US" dirty="0"/>
              <a:t>自适应学习率</a:t>
            </a:r>
          </a:p>
        </p:txBody>
      </p:sp>
      <p:sp>
        <p:nvSpPr>
          <p:cNvPr id="3" name="内容占位符 2">
            <a:extLst>
              <a:ext uri="{FF2B5EF4-FFF2-40B4-BE49-F238E27FC236}">
                <a16:creationId xmlns:a16="http://schemas.microsoft.com/office/drawing/2014/main" id="{C13E609C-11FE-491E-B437-9FFADAB179FB}"/>
              </a:ext>
            </a:extLst>
          </p:cNvPr>
          <p:cNvSpPr>
            <a:spLocks noGrp="1"/>
          </p:cNvSpPr>
          <p:nvPr>
            <p:ph sz="quarter" idx="1"/>
          </p:nvPr>
        </p:nvSpPr>
        <p:spPr/>
        <p:txBody>
          <a:bodyPr/>
          <a:lstStyle/>
          <a:p>
            <a:r>
              <a:rPr lang="en-US" altLang="zh-CN" dirty="0"/>
              <a:t>Adam</a:t>
            </a:r>
            <a:r>
              <a:rPr lang="zh-CN" altLang="en-US" dirty="0"/>
              <a:t>算法≈动量法</a:t>
            </a:r>
            <a:r>
              <a:rPr lang="en-US" altLang="zh-CN" dirty="0"/>
              <a:t>+</a:t>
            </a:r>
            <a:r>
              <a:rPr lang="en-US" altLang="zh-CN" dirty="0" err="1"/>
              <a:t>RMSprop</a:t>
            </a:r>
            <a:endParaRPr lang="en-US" altLang="zh-CN" dirty="0"/>
          </a:p>
          <a:p>
            <a:pPr lvl="1"/>
            <a:r>
              <a:rPr lang="zh-CN" altLang="en-US" dirty="0"/>
              <a:t>先计算两个移动平均</a:t>
            </a:r>
            <a:endParaRPr lang="en-US" altLang="zh-CN" dirty="0"/>
          </a:p>
          <a:p>
            <a:pPr lvl="1"/>
            <a:endParaRPr lang="en-US" altLang="zh-CN" dirty="0"/>
          </a:p>
          <a:p>
            <a:pPr lvl="1"/>
            <a:endParaRPr lang="en-US" altLang="zh-CN" dirty="0"/>
          </a:p>
          <a:p>
            <a:pPr lvl="1"/>
            <a:endParaRPr lang="en-US" altLang="zh-CN" dirty="0"/>
          </a:p>
          <a:p>
            <a:pPr lvl="1"/>
            <a:r>
              <a:rPr lang="zh-CN" altLang="en-US" dirty="0"/>
              <a:t>偏差修正</a:t>
            </a:r>
            <a:endParaRPr lang="en-US" altLang="zh-CN" dirty="0"/>
          </a:p>
          <a:p>
            <a:pPr lvl="1"/>
            <a:endParaRPr lang="en-US" altLang="zh-CN" dirty="0"/>
          </a:p>
          <a:p>
            <a:pPr lvl="1"/>
            <a:endParaRPr lang="en-US" altLang="zh-CN" dirty="0"/>
          </a:p>
          <a:p>
            <a:pPr lvl="1"/>
            <a:endParaRPr lang="en-US" altLang="zh-CN" dirty="0"/>
          </a:p>
          <a:p>
            <a:pPr lvl="1"/>
            <a:r>
              <a:rPr lang="zh-CN" altLang="en-US" dirty="0"/>
              <a:t>更新</a:t>
            </a:r>
            <a:endParaRPr lang="en-US" altLang="zh-CN" dirty="0"/>
          </a:p>
          <a:p>
            <a:pPr lvl="1"/>
            <a:endParaRPr lang="en-US" altLang="zh-CN" dirty="0"/>
          </a:p>
        </p:txBody>
      </p:sp>
      <p:pic>
        <p:nvPicPr>
          <p:cNvPr id="5" name="图片 4">
            <a:extLst>
              <a:ext uri="{FF2B5EF4-FFF2-40B4-BE49-F238E27FC236}">
                <a16:creationId xmlns:a16="http://schemas.microsoft.com/office/drawing/2014/main" id="{28F9A4E8-182D-4A0C-8D37-200D8533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514601"/>
            <a:ext cx="2939220" cy="789235"/>
          </a:xfrm>
          <a:prstGeom prst="rect">
            <a:avLst/>
          </a:prstGeom>
        </p:spPr>
      </p:pic>
      <p:pic>
        <p:nvPicPr>
          <p:cNvPr id="7" name="图片 6">
            <a:extLst>
              <a:ext uri="{FF2B5EF4-FFF2-40B4-BE49-F238E27FC236}">
                <a16:creationId xmlns:a16="http://schemas.microsoft.com/office/drawing/2014/main" id="{5183C0EB-6059-436C-8D4E-B35B0613A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86200"/>
            <a:ext cx="1349864" cy="1066828"/>
          </a:xfrm>
          <a:prstGeom prst="rect">
            <a:avLst/>
          </a:prstGeom>
        </p:spPr>
      </p:pic>
      <p:pic>
        <p:nvPicPr>
          <p:cNvPr id="9" name="图片 8">
            <a:extLst>
              <a:ext uri="{FF2B5EF4-FFF2-40B4-BE49-F238E27FC236}">
                <a16:creationId xmlns:a16="http://schemas.microsoft.com/office/drawing/2014/main" id="{C9C8E127-7267-48C0-80A8-564FB7D82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318" y="5535394"/>
            <a:ext cx="1649229" cy="484427"/>
          </a:xfrm>
          <a:prstGeom prst="rect">
            <a:avLst/>
          </a:prstGeom>
        </p:spPr>
      </p:pic>
    </p:spTree>
    <p:extLst>
      <p:ext uri="{BB962C8B-B14F-4D97-AF65-F5344CB8AC3E}">
        <p14:creationId xmlns:p14="http://schemas.microsoft.com/office/powerpoint/2010/main" val="2611690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优化</a:t>
            </a:r>
          </a:p>
        </p:txBody>
      </p:sp>
      <p:pic>
        <p:nvPicPr>
          <p:cNvPr id="1026" name="Picture 2" descr="https://cdn-images-1.medium.com/max/720/1*SjtKOauOXFVjWRR7iCtHi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0914" y="2005533"/>
            <a:ext cx="4346576" cy="3365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images-1.medium.com/max/720/1*XVFmo9NxLnwDr3SxzKy-r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94510" y="2085658"/>
            <a:ext cx="4139588" cy="320484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8320659" y="5638800"/>
            <a:ext cx="646331" cy="369332"/>
          </a:xfrm>
          <a:prstGeom prst="rect">
            <a:avLst/>
          </a:prstGeom>
          <a:noFill/>
        </p:spPr>
        <p:txBody>
          <a:bodyPr wrap="none" rtlCol="0">
            <a:spAutoFit/>
          </a:bodyPr>
          <a:lstStyle/>
          <a:p>
            <a:r>
              <a:rPr lang="zh-CN" altLang="en-US" dirty="0"/>
              <a:t>鞍点</a:t>
            </a:r>
          </a:p>
        </p:txBody>
      </p:sp>
    </p:spTree>
    <p:extLst>
      <p:ext uri="{BB962C8B-B14F-4D97-AF65-F5344CB8AC3E}">
        <p14:creationId xmlns:p14="http://schemas.microsoft.com/office/powerpoint/2010/main" val="311559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1FCCBB-4607-47D6-9D59-0C417863F417}"/>
              </a:ext>
            </a:extLst>
          </p:cNvPr>
          <p:cNvSpPr>
            <a:spLocks noGrp="1"/>
          </p:cNvSpPr>
          <p:nvPr>
            <p:ph type="title"/>
          </p:nvPr>
        </p:nvSpPr>
        <p:spPr/>
        <p:txBody>
          <a:bodyPr/>
          <a:lstStyle/>
          <a:p>
            <a:r>
              <a:rPr lang="zh-CN" altLang="en-US" dirty="0"/>
              <a:t>梯度截断</a:t>
            </a:r>
          </a:p>
        </p:txBody>
      </p:sp>
      <p:sp>
        <p:nvSpPr>
          <p:cNvPr id="3" name="内容占位符 2">
            <a:extLst>
              <a:ext uri="{FF2B5EF4-FFF2-40B4-BE49-F238E27FC236}">
                <a16:creationId xmlns:a16="http://schemas.microsoft.com/office/drawing/2014/main" id="{DF430A04-3945-4FAD-BFBC-12B815DDE9B0}"/>
              </a:ext>
            </a:extLst>
          </p:cNvPr>
          <p:cNvSpPr>
            <a:spLocks noGrp="1"/>
          </p:cNvSpPr>
          <p:nvPr>
            <p:ph sz="quarter" idx="1"/>
          </p:nvPr>
        </p:nvSpPr>
        <p:spPr/>
        <p:txBody>
          <a:bodyPr/>
          <a:lstStyle/>
          <a:p>
            <a:r>
              <a:rPr lang="zh-CN" altLang="en-US" dirty="0"/>
              <a:t>梯度截断是一种比较简单的启发式方法，把梯度的模限定在一个区间，当梯度的模小于或大于这个区间时就进行截断。</a:t>
            </a:r>
            <a:endParaRPr lang="en-US" altLang="zh-CN" dirty="0"/>
          </a:p>
          <a:p>
            <a:pPr lvl="1"/>
            <a:r>
              <a:rPr lang="zh-CN" altLang="en-US" dirty="0"/>
              <a:t>按值截断</a:t>
            </a:r>
            <a:endParaRPr lang="en-US" altLang="zh-CN" dirty="0"/>
          </a:p>
          <a:p>
            <a:pPr lvl="1"/>
            <a:endParaRPr lang="en-US" altLang="zh-CN" dirty="0"/>
          </a:p>
          <a:p>
            <a:pPr lvl="1"/>
            <a:r>
              <a:rPr lang="zh-CN" altLang="en-US" dirty="0"/>
              <a:t>按模截断</a:t>
            </a:r>
          </a:p>
        </p:txBody>
      </p:sp>
      <p:pic>
        <p:nvPicPr>
          <p:cNvPr id="5" name="图片 4">
            <a:extLst>
              <a:ext uri="{FF2B5EF4-FFF2-40B4-BE49-F238E27FC236}">
                <a16:creationId xmlns:a16="http://schemas.microsoft.com/office/drawing/2014/main" id="{15C7D1AC-4BF4-475E-ABE4-2ED233BBE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1" y="3145964"/>
            <a:ext cx="2721475" cy="435436"/>
          </a:xfrm>
          <a:prstGeom prst="rect">
            <a:avLst/>
          </a:prstGeom>
        </p:spPr>
      </p:pic>
      <p:pic>
        <p:nvPicPr>
          <p:cNvPr id="7" name="图片 6">
            <a:extLst>
              <a:ext uri="{FF2B5EF4-FFF2-40B4-BE49-F238E27FC236}">
                <a16:creationId xmlns:a16="http://schemas.microsoft.com/office/drawing/2014/main" id="{6F7A8B76-0122-4F82-BB66-BC2F25634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4016836"/>
            <a:ext cx="1300976" cy="533400"/>
          </a:xfrm>
          <a:prstGeom prst="rect">
            <a:avLst/>
          </a:prstGeom>
        </p:spPr>
      </p:pic>
      <p:pic>
        <p:nvPicPr>
          <p:cNvPr id="9" name="图片 8">
            <a:extLst>
              <a:ext uri="{FF2B5EF4-FFF2-40B4-BE49-F238E27FC236}">
                <a16:creationId xmlns:a16="http://schemas.microsoft.com/office/drawing/2014/main" id="{B2229C13-B863-4D07-8755-B43032C4A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514" y="3063240"/>
            <a:ext cx="3054433" cy="2575560"/>
          </a:xfrm>
          <a:prstGeom prst="rect">
            <a:avLst/>
          </a:prstGeom>
        </p:spPr>
      </p:pic>
    </p:spTree>
    <p:extLst>
      <p:ext uri="{BB962C8B-B14F-4D97-AF65-F5344CB8AC3E}">
        <p14:creationId xmlns:p14="http://schemas.microsoft.com/office/powerpoint/2010/main" val="3009942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88C509-862C-47C6-9985-1D267D888E76}"/>
              </a:ext>
            </a:extLst>
          </p:cNvPr>
          <p:cNvSpPr>
            <a:spLocks noGrp="1"/>
          </p:cNvSpPr>
          <p:nvPr>
            <p:ph type="title"/>
          </p:nvPr>
        </p:nvSpPr>
        <p:spPr/>
        <p:txBody>
          <a:bodyPr/>
          <a:lstStyle/>
          <a:p>
            <a:r>
              <a:rPr lang="zh-CN" altLang="en-US" dirty="0"/>
              <a:t>小结</a:t>
            </a:r>
          </a:p>
        </p:txBody>
      </p:sp>
      <p:sp>
        <p:nvSpPr>
          <p:cNvPr id="3" name="内容占位符 2">
            <a:extLst>
              <a:ext uri="{FF2B5EF4-FFF2-40B4-BE49-F238E27FC236}">
                <a16:creationId xmlns:a16="http://schemas.microsoft.com/office/drawing/2014/main" id="{405C34E8-11DC-4132-BEA2-2A13B95BCA4D}"/>
              </a:ext>
            </a:extLst>
          </p:cNvPr>
          <p:cNvSpPr>
            <a:spLocks noGrp="1"/>
          </p:cNvSpPr>
          <p:nvPr>
            <p:ph sz="quarter" idx="1"/>
          </p:nvPr>
        </p:nvSpPr>
        <p:spPr/>
        <p:txBody>
          <a:bodyPr/>
          <a:lstStyle/>
          <a:p>
            <a:r>
              <a:rPr lang="zh-CN" altLang="en-US" dirty="0"/>
              <a:t>神经网络常用优化方法的汇总</a:t>
            </a:r>
          </a:p>
        </p:txBody>
      </p:sp>
      <p:pic>
        <p:nvPicPr>
          <p:cNvPr id="6" name="图片 5">
            <a:extLst>
              <a:ext uri="{FF2B5EF4-FFF2-40B4-BE49-F238E27FC236}">
                <a16:creationId xmlns:a16="http://schemas.microsoft.com/office/drawing/2014/main" id="{C4DC3416-2FA2-4F63-9657-61D4CC565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514600"/>
            <a:ext cx="6016451" cy="2702410"/>
          </a:xfrm>
          <a:prstGeom prst="rect">
            <a:avLst/>
          </a:prstGeom>
        </p:spPr>
      </p:pic>
    </p:spTree>
    <p:extLst>
      <p:ext uri="{BB962C8B-B14F-4D97-AF65-F5344CB8AC3E}">
        <p14:creationId xmlns:p14="http://schemas.microsoft.com/office/powerpoint/2010/main" val="383226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88C509-862C-47C6-9985-1D267D888E76}"/>
              </a:ext>
            </a:extLst>
          </p:cNvPr>
          <p:cNvSpPr>
            <a:spLocks noGrp="1"/>
          </p:cNvSpPr>
          <p:nvPr>
            <p:ph type="title"/>
          </p:nvPr>
        </p:nvSpPr>
        <p:spPr/>
        <p:txBody>
          <a:bodyPr/>
          <a:lstStyle/>
          <a:p>
            <a:r>
              <a:rPr lang="zh-CN" altLang="en-US" dirty="0"/>
              <a:t>小结</a:t>
            </a:r>
          </a:p>
        </p:txBody>
      </p:sp>
      <p:sp>
        <p:nvSpPr>
          <p:cNvPr id="3" name="内容占位符 2">
            <a:extLst>
              <a:ext uri="{FF2B5EF4-FFF2-40B4-BE49-F238E27FC236}">
                <a16:creationId xmlns:a16="http://schemas.microsoft.com/office/drawing/2014/main" id="{405C34E8-11DC-4132-BEA2-2A13B95BCA4D}"/>
              </a:ext>
            </a:extLst>
          </p:cNvPr>
          <p:cNvSpPr>
            <a:spLocks noGrp="1"/>
          </p:cNvSpPr>
          <p:nvPr>
            <p:ph sz="quarter" idx="1"/>
          </p:nvPr>
        </p:nvSpPr>
        <p:spPr/>
        <p:txBody>
          <a:bodyPr/>
          <a:lstStyle/>
          <a:p>
            <a:r>
              <a:rPr lang="zh-CN" altLang="en-US"/>
              <a:t>大部分优化算法可以使用下面公式来统一描述概括：</a:t>
            </a:r>
            <a:endParaRPr lang="zh-CN" altLang="en-US" dirty="0"/>
          </a:p>
        </p:txBody>
      </p:sp>
      <p:pic>
        <p:nvPicPr>
          <p:cNvPr id="5" name="图片 4">
            <a:extLst>
              <a:ext uri="{FF2B5EF4-FFF2-40B4-BE49-F238E27FC236}">
                <a16:creationId xmlns:a16="http://schemas.microsoft.com/office/drawing/2014/main" id="{4F6466A4-4EA7-45FC-B554-8E487A0AE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694426"/>
            <a:ext cx="2504035" cy="1797309"/>
          </a:xfrm>
          <a:prstGeom prst="rect">
            <a:avLst/>
          </a:prstGeom>
        </p:spPr>
      </p:pic>
      <p:sp>
        <p:nvSpPr>
          <p:cNvPr id="6" name="矩形 5">
            <a:extLst>
              <a:ext uri="{FF2B5EF4-FFF2-40B4-BE49-F238E27FC236}">
                <a16:creationId xmlns:a16="http://schemas.microsoft.com/office/drawing/2014/main" id="{C3250B0F-1B22-483E-A63E-773B3D51E253}"/>
              </a:ext>
            </a:extLst>
          </p:cNvPr>
          <p:cNvSpPr/>
          <p:nvPr/>
        </p:nvSpPr>
        <p:spPr>
          <a:xfrm>
            <a:off x="8352027" y="3244334"/>
            <a:ext cx="1890261" cy="369332"/>
          </a:xfrm>
          <a:prstGeom prst="rect">
            <a:avLst/>
          </a:prstGeom>
        </p:spPr>
        <p:txBody>
          <a:bodyPr wrap="none">
            <a:spAutoFit/>
          </a:bodyPr>
          <a:lstStyle/>
          <a:p>
            <a:r>
              <a:rPr lang="zh-CN" altLang="en-US" dirty="0"/>
              <a:t>g</a:t>
            </a:r>
            <a:r>
              <a:rPr lang="zh-CN" altLang="en-US" baseline="-25000" dirty="0"/>
              <a:t>t</a:t>
            </a:r>
            <a:r>
              <a:rPr lang="zh-CN" altLang="en-US" dirty="0"/>
              <a:t> 为第t步的梯度</a:t>
            </a:r>
          </a:p>
        </p:txBody>
      </p:sp>
      <p:sp>
        <p:nvSpPr>
          <p:cNvPr id="7" name="矩形 6">
            <a:extLst>
              <a:ext uri="{FF2B5EF4-FFF2-40B4-BE49-F238E27FC236}">
                <a16:creationId xmlns:a16="http://schemas.microsoft.com/office/drawing/2014/main" id="{FEA71559-46AE-4EC4-9C87-96A865534A9E}"/>
              </a:ext>
            </a:extLst>
          </p:cNvPr>
          <p:cNvSpPr/>
          <p:nvPr/>
        </p:nvSpPr>
        <p:spPr>
          <a:xfrm>
            <a:off x="8352027" y="3688080"/>
            <a:ext cx="2084225" cy="369332"/>
          </a:xfrm>
          <a:prstGeom prst="rect">
            <a:avLst/>
          </a:prstGeom>
        </p:spPr>
        <p:txBody>
          <a:bodyPr wrap="none">
            <a:spAutoFit/>
          </a:bodyPr>
          <a:lstStyle/>
          <a:p>
            <a:r>
              <a:rPr lang="zh-CN" altLang="en-US" dirty="0"/>
              <a:t>α</a:t>
            </a:r>
            <a:r>
              <a:rPr lang="zh-CN" altLang="en-US" baseline="-25000" dirty="0"/>
              <a:t>t </a:t>
            </a:r>
            <a:r>
              <a:rPr lang="zh-CN" altLang="en-US" dirty="0"/>
              <a:t>为第t步的学习率</a:t>
            </a:r>
          </a:p>
        </p:txBody>
      </p:sp>
    </p:spTree>
    <p:extLst>
      <p:ext uri="{BB962C8B-B14F-4D97-AF65-F5344CB8AC3E}">
        <p14:creationId xmlns:p14="http://schemas.microsoft.com/office/powerpoint/2010/main" val="3976584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6EA9D7-DD25-4813-BF0D-311DF2D58604}"/>
              </a:ext>
            </a:extLst>
          </p:cNvPr>
          <p:cNvSpPr>
            <a:spLocks noGrp="1"/>
          </p:cNvSpPr>
          <p:nvPr>
            <p:ph type="ctrTitle"/>
          </p:nvPr>
        </p:nvSpPr>
        <p:spPr/>
        <p:txBody>
          <a:bodyPr/>
          <a:lstStyle/>
          <a:p>
            <a:r>
              <a:rPr lang="zh-CN" altLang="en-US" dirty="0"/>
              <a:t>参数初始化</a:t>
            </a:r>
            <a:r>
              <a:rPr lang="en-US" altLang="zh-CN" dirty="0"/>
              <a:t>/</a:t>
            </a:r>
            <a:r>
              <a:rPr lang="zh-CN" altLang="en-US" dirty="0"/>
              <a:t>数据预处理</a:t>
            </a:r>
          </a:p>
        </p:txBody>
      </p:sp>
    </p:spTree>
    <p:extLst>
      <p:ext uri="{BB962C8B-B14F-4D97-AF65-F5344CB8AC3E}">
        <p14:creationId xmlns:p14="http://schemas.microsoft.com/office/powerpoint/2010/main" val="432700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参数初始化</a:t>
            </a:r>
          </a:p>
        </p:txBody>
      </p:sp>
      <p:sp>
        <p:nvSpPr>
          <p:cNvPr id="3" name="内容占位符 2"/>
          <p:cNvSpPr>
            <a:spLocks noGrp="1"/>
          </p:cNvSpPr>
          <p:nvPr>
            <p:ph sz="quarter" idx="1"/>
          </p:nvPr>
        </p:nvSpPr>
        <p:spPr/>
        <p:txBody>
          <a:bodyPr/>
          <a:lstStyle/>
          <a:p>
            <a:r>
              <a:rPr lang="zh-CN" altLang="en-US" dirty="0"/>
              <a:t>参数不能初始化为</a:t>
            </a:r>
            <a:r>
              <a:rPr lang="en-US" altLang="zh-CN" dirty="0"/>
              <a:t>0</a:t>
            </a:r>
            <a:r>
              <a:rPr lang="zh-CN" altLang="en-US" dirty="0"/>
              <a:t>！为什么？</a:t>
            </a:r>
            <a:endParaRPr lang="en-US" altLang="zh-CN" dirty="0"/>
          </a:p>
          <a:p>
            <a:pPr lvl="1"/>
            <a:r>
              <a:rPr lang="zh-CN" altLang="en-US" dirty="0"/>
              <a:t>对称权重问题！</a:t>
            </a:r>
            <a:endParaRPr lang="en-US" altLang="zh-CN" dirty="0"/>
          </a:p>
          <a:p>
            <a:r>
              <a:rPr lang="en-US" altLang="zh-CN" dirty="0"/>
              <a:t>Gaussian</a:t>
            </a:r>
            <a:r>
              <a:rPr lang="zh-CN" altLang="en-US" dirty="0"/>
              <a:t>分布初始化</a:t>
            </a:r>
            <a:endParaRPr lang="en-US" altLang="zh-CN" dirty="0"/>
          </a:p>
          <a:p>
            <a:pPr lvl="1"/>
            <a:r>
              <a:rPr lang="zh-CN" altLang="en-US" dirty="0"/>
              <a:t> </a:t>
            </a:r>
            <a:r>
              <a:rPr lang="en-US" altLang="zh-CN" dirty="0"/>
              <a:t>Gaussian</a:t>
            </a:r>
            <a:r>
              <a:rPr lang="zh-CN" altLang="en-US" dirty="0"/>
              <a:t>初始化方法是最简单的初始化方法，参数从一个固定均值（比如</a:t>
            </a:r>
            <a:r>
              <a:rPr lang="en-US" altLang="zh-CN" dirty="0"/>
              <a:t>0</a:t>
            </a:r>
            <a:r>
              <a:rPr lang="zh-CN" altLang="en-US" dirty="0"/>
              <a:t>）和固定方差（比如</a:t>
            </a:r>
            <a:r>
              <a:rPr lang="en-US" altLang="zh-CN" dirty="0"/>
              <a:t>0.01</a:t>
            </a:r>
            <a:r>
              <a:rPr lang="zh-CN" altLang="en-US" dirty="0"/>
              <a:t>）的</a:t>
            </a:r>
            <a:r>
              <a:rPr lang="en-US" altLang="zh-CN" dirty="0"/>
              <a:t>Gaussian</a:t>
            </a:r>
            <a:r>
              <a:rPr lang="zh-CN" altLang="en-US" dirty="0"/>
              <a:t>分布进行随机初始化。</a:t>
            </a:r>
            <a:endParaRPr lang="en-US" altLang="zh-CN" dirty="0"/>
          </a:p>
          <a:p>
            <a:r>
              <a:rPr lang="zh-CN" altLang="en-US" dirty="0"/>
              <a:t>均匀分布初始化</a:t>
            </a:r>
            <a:endParaRPr lang="en-US" altLang="zh-CN" dirty="0"/>
          </a:p>
          <a:p>
            <a:pPr lvl="1"/>
            <a:r>
              <a:rPr lang="zh-CN" altLang="en-US" dirty="0"/>
              <a:t>参数可以在区间</a:t>
            </a:r>
            <a:r>
              <a:rPr lang="en-US" altLang="zh-CN" dirty="0"/>
              <a:t>[−</a:t>
            </a:r>
            <a:r>
              <a:rPr lang="en-US" altLang="zh-CN" dirty="0" err="1"/>
              <a:t>r,r</a:t>
            </a:r>
            <a:r>
              <a:rPr lang="en-US" altLang="zh-CN" dirty="0"/>
              <a:t>]</a:t>
            </a:r>
            <a:r>
              <a:rPr lang="zh-CN" altLang="en-US" dirty="0"/>
              <a:t>内采用均匀分布进行初始化。</a:t>
            </a:r>
          </a:p>
        </p:txBody>
      </p:sp>
    </p:spTree>
    <p:extLst>
      <p:ext uri="{BB962C8B-B14F-4D97-AF65-F5344CB8AC3E}">
        <p14:creationId xmlns:p14="http://schemas.microsoft.com/office/powerpoint/2010/main" val="2069707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C37DB-DF23-4618-B7C4-0D179EAC5959}"/>
              </a:ext>
            </a:extLst>
          </p:cNvPr>
          <p:cNvSpPr>
            <a:spLocks noGrp="1"/>
          </p:cNvSpPr>
          <p:nvPr>
            <p:ph type="title"/>
          </p:nvPr>
        </p:nvSpPr>
        <p:spPr/>
        <p:txBody>
          <a:bodyPr/>
          <a:lstStyle/>
          <a:p>
            <a:r>
              <a:rPr lang="zh-CN" altLang="en-US" dirty="0"/>
              <a:t>参数初始化</a:t>
            </a:r>
          </a:p>
        </p:txBody>
      </p:sp>
      <p:sp>
        <p:nvSpPr>
          <p:cNvPr id="3" name="内容占位符 2">
            <a:extLst>
              <a:ext uri="{FF2B5EF4-FFF2-40B4-BE49-F238E27FC236}">
                <a16:creationId xmlns:a16="http://schemas.microsoft.com/office/drawing/2014/main" id="{0A44F533-A45C-4AE5-90B4-AB363C44886E}"/>
              </a:ext>
            </a:extLst>
          </p:cNvPr>
          <p:cNvSpPr>
            <a:spLocks noGrp="1"/>
          </p:cNvSpPr>
          <p:nvPr>
            <p:ph sz="quarter" idx="1"/>
          </p:nvPr>
        </p:nvSpPr>
        <p:spPr/>
        <p:txBody>
          <a:bodyPr/>
          <a:lstStyle/>
          <a:p>
            <a:r>
              <a:rPr lang="en-US" altLang="zh-CN" dirty="0"/>
              <a:t>Xavier</a:t>
            </a:r>
            <a:r>
              <a:rPr lang="zh-CN" altLang="en-US" dirty="0"/>
              <a:t>初始化</a:t>
            </a:r>
            <a:endParaRPr lang="en-US" altLang="zh-CN" dirty="0"/>
          </a:p>
          <a:p>
            <a:pPr lvl="1"/>
            <a:r>
              <a:rPr lang="zh-CN" altLang="en-US" dirty="0"/>
              <a:t>当网络当使用</a:t>
            </a:r>
            <a:r>
              <a:rPr lang="en-US" altLang="zh-CN" dirty="0" err="1"/>
              <a:t>Losgistic</a:t>
            </a:r>
            <a:r>
              <a:rPr lang="zh-CN" altLang="en-US" dirty="0"/>
              <a:t>激活函数时，</a:t>
            </a:r>
            <a:endParaRPr lang="en-US" altLang="zh-CN" dirty="0"/>
          </a:p>
          <a:p>
            <a:pPr lvl="1"/>
            <a:endParaRPr lang="en-US" altLang="zh-CN" dirty="0"/>
          </a:p>
          <a:p>
            <a:pPr lvl="1"/>
            <a:endParaRPr lang="en-US" altLang="zh-CN" dirty="0"/>
          </a:p>
          <a:p>
            <a:pPr lvl="1"/>
            <a:endParaRPr lang="en-US" altLang="zh-CN" dirty="0"/>
          </a:p>
          <a:p>
            <a:pPr lvl="1"/>
            <a:endParaRPr lang="en-US" altLang="zh-CN" dirty="0"/>
          </a:p>
          <a:p>
            <a:r>
              <a:rPr lang="en-US" altLang="zh-CN" dirty="0"/>
              <a:t>He</a:t>
            </a:r>
            <a:r>
              <a:rPr lang="zh-CN" altLang="en-US" dirty="0"/>
              <a:t>初始化</a:t>
            </a:r>
            <a:endParaRPr lang="en-US" altLang="zh-CN" dirty="0"/>
          </a:p>
          <a:p>
            <a:pPr lvl="1"/>
            <a:r>
              <a:rPr lang="zh-CN" altLang="en-US" dirty="0"/>
              <a:t>当第</a:t>
            </a:r>
            <a:r>
              <a:rPr lang="en-US" altLang="zh-CN" dirty="0"/>
              <a:t>l</a:t>
            </a:r>
            <a:r>
              <a:rPr lang="zh-CN" altLang="en-US" dirty="0"/>
              <a:t>层神经元使用</a:t>
            </a:r>
            <a:r>
              <a:rPr lang="en-US" altLang="zh-CN" dirty="0" err="1"/>
              <a:t>ReLU</a:t>
            </a:r>
            <a:r>
              <a:rPr lang="zh-CN" altLang="en-US" dirty="0"/>
              <a:t>激活函数时，</a:t>
            </a:r>
          </a:p>
        </p:txBody>
      </p:sp>
      <p:pic>
        <p:nvPicPr>
          <p:cNvPr id="4" name="图片 3" descr="屏幕剪辑">
            <a:extLst>
              <a:ext uri="{FF2B5EF4-FFF2-40B4-BE49-F238E27FC236}">
                <a16:creationId xmlns:a16="http://schemas.microsoft.com/office/drawing/2014/main" id="{1CB2A919-9168-4BB6-9098-4FA04F7875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6800" y="2480388"/>
            <a:ext cx="2362200" cy="929132"/>
          </a:xfrm>
          <a:prstGeom prst="rect">
            <a:avLst/>
          </a:prstGeom>
        </p:spPr>
      </p:pic>
      <p:pic>
        <p:nvPicPr>
          <p:cNvPr id="6" name="图片 5">
            <a:extLst>
              <a:ext uri="{FF2B5EF4-FFF2-40B4-BE49-F238E27FC236}">
                <a16:creationId xmlns:a16="http://schemas.microsoft.com/office/drawing/2014/main" id="{76FA7C8A-ACDF-4EC2-B073-F884000BA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5181600"/>
            <a:ext cx="1941286" cy="762000"/>
          </a:xfrm>
          <a:prstGeom prst="rect">
            <a:avLst/>
          </a:prstGeom>
        </p:spPr>
      </p:pic>
    </p:spTree>
    <p:extLst>
      <p:ext uri="{BB962C8B-B14F-4D97-AF65-F5344CB8AC3E}">
        <p14:creationId xmlns:p14="http://schemas.microsoft.com/office/powerpoint/2010/main" val="3317570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数据预处理</a:t>
            </a:r>
          </a:p>
        </p:txBody>
      </p:sp>
      <p:sp>
        <p:nvSpPr>
          <p:cNvPr id="3" name="内容占位符 2"/>
          <p:cNvSpPr>
            <a:spLocks noGrp="1"/>
          </p:cNvSpPr>
          <p:nvPr>
            <p:ph sz="quarter" idx="1"/>
          </p:nvPr>
        </p:nvSpPr>
        <p:spPr/>
        <p:txBody>
          <a:bodyPr/>
          <a:lstStyle/>
          <a:p>
            <a:r>
              <a:rPr lang="zh-CN" altLang="en-US" dirty="0"/>
              <a:t> 数据归一化</a:t>
            </a:r>
            <a:endParaRPr lang="en-US" altLang="zh-CN" dirty="0"/>
          </a:p>
          <a:p>
            <a:pPr lvl="1"/>
            <a:r>
              <a:rPr lang="zh-CN" altLang="en-US" dirty="0"/>
              <a:t>标准归一化</a:t>
            </a:r>
            <a:endParaRPr lang="en-US" altLang="zh-CN" dirty="0"/>
          </a:p>
          <a:p>
            <a:pPr lvl="1"/>
            <a:r>
              <a:rPr lang="zh-CN" altLang="en-US" dirty="0"/>
              <a:t>缩放归一化 </a:t>
            </a:r>
            <a:endParaRPr lang="en-US" altLang="zh-CN" dirty="0"/>
          </a:p>
          <a:p>
            <a:pPr lvl="1"/>
            <a:r>
              <a:rPr lang="en-US" altLang="zh-CN" dirty="0"/>
              <a:t>PCA</a:t>
            </a:r>
            <a:endParaRPr lang="zh-CN" altLang="en-US" dirty="0"/>
          </a:p>
        </p:txBody>
      </p:sp>
      <p:pic>
        <p:nvPicPr>
          <p:cNvPr id="5" name="图片 4"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7081" y="3515025"/>
            <a:ext cx="7937839" cy="2528349"/>
          </a:xfrm>
          <a:prstGeom prst="rect">
            <a:avLst/>
          </a:prstGeom>
        </p:spPr>
      </p:pic>
    </p:spTree>
    <p:extLst>
      <p:ext uri="{BB962C8B-B14F-4D97-AF65-F5344CB8AC3E}">
        <p14:creationId xmlns:p14="http://schemas.microsoft.com/office/powerpoint/2010/main" val="194933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835EF4-268A-4FAB-AA86-1CE73CBBC6C3}"/>
              </a:ext>
            </a:extLst>
          </p:cNvPr>
          <p:cNvSpPr>
            <a:spLocks noGrp="1"/>
          </p:cNvSpPr>
          <p:nvPr>
            <p:ph type="ctrTitle"/>
          </p:nvPr>
        </p:nvSpPr>
        <p:spPr/>
        <p:txBody>
          <a:bodyPr/>
          <a:lstStyle/>
          <a:p>
            <a:r>
              <a:rPr lang="zh-CN" altLang="en-US" dirty="0"/>
              <a:t>网络优化</a:t>
            </a:r>
          </a:p>
        </p:txBody>
      </p:sp>
    </p:spTree>
    <p:extLst>
      <p:ext uri="{BB962C8B-B14F-4D97-AF65-F5344CB8AC3E}">
        <p14:creationId xmlns:p14="http://schemas.microsoft.com/office/powerpoint/2010/main" val="658661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 数据归一化对梯度的影响</a:t>
            </a:r>
          </a:p>
        </p:txBody>
      </p:sp>
      <p:pic>
        <p:nvPicPr>
          <p:cNvPr id="6" name="内容占位符 5" descr="屏幕剪辑"/>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1957873" y="2133601"/>
            <a:ext cx="7715572" cy="3586785"/>
          </a:xfrm>
          <a:prstGeom prst="rect">
            <a:avLst/>
          </a:prstGeom>
        </p:spPr>
      </p:pic>
    </p:spTree>
    <p:extLst>
      <p:ext uri="{BB962C8B-B14F-4D97-AF65-F5344CB8AC3E}">
        <p14:creationId xmlns:p14="http://schemas.microsoft.com/office/powerpoint/2010/main" val="1368863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F5C273-CCC8-4095-BE5C-943C4AFC3A32}"/>
              </a:ext>
            </a:extLst>
          </p:cNvPr>
          <p:cNvSpPr>
            <a:spLocks noGrp="1"/>
          </p:cNvSpPr>
          <p:nvPr>
            <p:ph type="ctrTitle"/>
          </p:nvPr>
        </p:nvSpPr>
        <p:spPr/>
        <p:txBody>
          <a:bodyPr/>
          <a:lstStyle/>
          <a:p>
            <a:r>
              <a:rPr lang="zh-CN" altLang="en-US" dirty="0"/>
              <a:t>逐层归一化</a:t>
            </a:r>
          </a:p>
        </p:txBody>
      </p:sp>
    </p:spTree>
    <p:extLst>
      <p:ext uri="{BB962C8B-B14F-4D97-AF65-F5344CB8AC3E}">
        <p14:creationId xmlns:p14="http://schemas.microsoft.com/office/powerpoint/2010/main" val="814338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8E567-404B-4F15-A3C3-3B72AD84AEA4}"/>
              </a:ext>
            </a:extLst>
          </p:cNvPr>
          <p:cNvSpPr>
            <a:spLocks noGrp="1"/>
          </p:cNvSpPr>
          <p:nvPr>
            <p:ph type="title"/>
          </p:nvPr>
        </p:nvSpPr>
        <p:spPr/>
        <p:txBody>
          <a:bodyPr/>
          <a:lstStyle/>
          <a:p>
            <a:r>
              <a:rPr lang="zh-CN" altLang="en-US" dirty="0"/>
              <a:t>逐层归一化</a:t>
            </a:r>
          </a:p>
        </p:txBody>
      </p:sp>
      <p:sp>
        <p:nvSpPr>
          <p:cNvPr id="3" name="内容占位符 2">
            <a:extLst>
              <a:ext uri="{FF2B5EF4-FFF2-40B4-BE49-F238E27FC236}">
                <a16:creationId xmlns:a16="http://schemas.microsoft.com/office/drawing/2014/main" id="{EECA0D97-9009-4D88-BE62-86B29ECAE8DB}"/>
              </a:ext>
            </a:extLst>
          </p:cNvPr>
          <p:cNvSpPr>
            <a:spLocks noGrp="1"/>
          </p:cNvSpPr>
          <p:nvPr>
            <p:ph sz="quarter" idx="1"/>
          </p:nvPr>
        </p:nvSpPr>
        <p:spPr/>
        <p:txBody>
          <a:bodyPr/>
          <a:lstStyle/>
          <a:p>
            <a:r>
              <a:rPr lang="zh-CN" altLang="en-US" dirty="0"/>
              <a:t>内部协变量偏移（</a:t>
            </a:r>
            <a:r>
              <a:rPr lang="en-US" altLang="zh-CN" dirty="0"/>
              <a:t>Internal Covariate Shift</a:t>
            </a:r>
            <a:r>
              <a:rPr lang="zh-CN" altLang="en-US" dirty="0"/>
              <a:t>）</a:t>
            </a:r>
            <a:endParaRPr lang="en-US" altLang="zh-CN" dirty="0"/>
          </a:p>
          <a:p>
            <a:endParaRPr lang="en-US" altLang="zh-CN" dirty="0"/>
          </a:p>
          <a:p>
            <a:r>
              <a:rPr lang="zh-CN" altLang="en-US" dirty="0"/>
              <a:t>归一化方法</a:t>
            </a:r>
            <a:endParaRPr lang="en-US" altLang="zh-CN" dirty="0"/>
          </a:p>
          <a:p>
            <a:pPr lvl="1"/>
            <a:r>
              <a:rPr lang="zh-CN" altLang="en-US" dirty="0"/>
              <a:t>批量归一化（</a:t>
            </a:r>
            <a:r>
              <a:rPr lang="en-US" altLang="zh-CN" dirty="0"/>
              <a:t>Batch Normalization</a:t>
            </a:r>
            <a:r>
              <a:rPr lang="zh-CN" altLang="en-US" dirty="0"/>
              <a:t>，</a:t>
            </a:r>
            <a:r>
              <a:rPr lang="en-US" altLang="zh-CN" dirty="0"/>
              <a:t>BN</a:t>
            </a:r>
            <a:r>
              <a:rPr lang="zh-CN" altLang="en-US" dirty="0"/>
              <a:t>）</a:t>
            </a:r>
            <a:endParaRPr lang="en-US" altLang="zh-CN" dirty="0"/>
          </a:p>
          <a:p>
            <a:pPr lvl="1"/>
            <a:r>
              <a:rPr lang="zh-CN" altLang="en-US" dirty="0"/>
              <a:t>层归一化（</a:t>
            </a:r>
            <a:r>
              <a:rPr lang="en-US" altLang="zh-CN" dirty="0"/>
              <a:t>Layer Normalization</a:t>
            </a:r>
            <a:r>
              <a:rPr lang="zh-CN" altLang="en-US" dirty="0"/>
              <a:t>）</a:t>
            </a:r>
            <a:endParaRPr lang="en-US" altLang="zh-CN" dirty="0"/>
          </a:p>
          <a:p>
            <a:pPr lvl="1"/>
            <a:r>
              <a:rPr lang="zh-CN" altLang="en-US" dirty="0"/>
              <a:t>权重归一化（</a:t>
            </a:r>
            <a:r>
              <a:rPr lang="en-US" altLang="zh-CN" dirty="0"/>
              <a:t>Weight Normalization</a:t>
            </a:r>
            <a:r>
              <a:rPr lang="zh-CN" altLang="en-US" dirty="0"/>
              <a:t>）</a:t>
            </a:r>
            <a:endParaRPr lang="en-US" altLang="zh-CN" dirty="0"/>
          </a:p>
          <a:p>
            <a:pPr lvl="1"/>
            <a:r>
              <a:rPr lang="zh-CN" altLang="en-US" dirty="0"/>
              <a:t>局部响应归一化（</a:t>
            </a:r>
            <a:r>
              <a:rPr lang="en-US" altLang="zh-CN" dirty="0"/>
              <a:t>Local Response Normalization</a:t>
            </a:r>
            <a:r>
              <a:rPr lang="zh-CN" altLang="en-US" dirty="0"/>
              <a:t>，</a:t>
            </a:r>
            <a:r>
              <a:rPr lang="en-US" altLang="zh-CN" dirty="0"/>
              <a:t>LRN</a:t>
            </a:r>
            <a:r>
              <a:rPr lang="zh-CN" altLang="en-US" dirty="0"/>
              <a:t>）</a:t>
            </a:r>
          </a:p>
        </p:txBody>
      </p:sp>
    </p:spTree>
    <p:extLst>
      <p:ext uri="{BB962C8B-B14F-4D97-AF65-F5344CB8AC3E}">
        <p14:creationId xmlns:p14="http://schemas.microsoft.com/office/powerpoint/2010/main" val="3587780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批量归一化</a:t>
            </a:r>
          </a:p>
        </p:txBody>
      </p:sp>
      <p:sp>
        <p:nvSpPr>
          <p:cNvPr id="8" name="内容占位符 7">
            <a:extLst>
              <a:ext uri="{FF2B5EF4-FFF2-40B4-BE49-F238E27FC236}">
                <a16:creationId xmlns:a16="http://schemas.microsoft.com/office/drawing/2014/main" id="{7EFB9D8D-2CC4-43C0-AD77-313DD1C2AFE5}"/>
              </a:ext>
            </a:extLst>
          </p:cNvPr>
          <p:cNvSpPr>
            <a:spLocks noGrp="1"/>
          </p:cNvSpPr>
          <p:nvPr>
            <p:ph sz="quarter" idx="1"/>
          </p:nvPr>
        </p:nvSpPr>
        <p:spPr/>
        <p:txBody>
          <a:bodyPr/>
          <a:lstStyle/>
          <a:p>
            <a:endParaRPr lang="en-US" altLang="zh-CN" dirty="0"/>
          </a:p>
          <a:p>
            <a:endParaRPr lang="en-US" altLang="zh-CN" dirty="0"/>
          </a:p>
          <a:p>
            <a:endParaRPr lang="en-US" altLang="zh-CN" dirty="0"/>
          </a:p>
          <a:p>
            <a:pPr lvl="1"/>
            <a:r>
              <a:rPr lang="zh-CN" altLang="en-US" dirty="0"/>
              <a:t>给定一个包含</a:t>
            </a:r>
            <a:r>
              <a:rPr lang="en-US" altLang="zh-CN" dirty="0"/>
              <a:t>K </a:t>
            </a:r>
            <a:r>
              <a:rPr lang="zh-CN" altLang="en-US" dirty="0"/>
              <a:t>个样本的小批量样本集合，计算均值和方差</a:t>
            </a:r>
            <a:endParaRPr lang="en-US" altLang="zh-CN" dirty="0"/>
          </a:p>
          <a:p>
            <a:pPr lvl="1"/>
            <a:endParaRPr lang="en-US" altLang="zh-CN" dirty="0"/>
          </a:p>
          <a:p>
            <a:pPr lvl="1"/>
            <a:endParaRPr lang="en-US" altLang="zh-CN" dirty="0"/>
          </a:p>
          <a:p>
            <a:pPr lvl="1"/>
            <a:endParaRPr lang="en-US" altLang="zh-CN" dirty="0"/>
          </a:p>
          <a:p>
            <a:pPr lvl="1"/>
            <a:r>
              <a:rPr lang="zh-CN" altLang="en-US" dirty="0"/>
              <a:t>批量归一化</a:t>
            </a:r>
          </a:p>
        </p:txBody>
      </p:sp>
      <p:pic>
        <p:nvPicPr>
          <p:cNvPr id="7" name="图片 6">
            <a:extLst>
              <a:ext uri="{FF2B5EF4-FFF2-40B4-BE49-F238E27FC236}">
                <a16:creationId xmlns:a16="http://schemas.microsoft.com/office/drawing/2014/main" id="{D42A804A-7651-4046-8C55-B82AC8D2E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1" y="1447800"/>
            <a:ext cx="5987299" cy="1208346"/>
          </a:xfrm>
          <a:prstGeom prst="rect">
            <a:avLst/>
          </a:prstGeom>
        </p:spPr>
      </p:pic>
      <p:pic>
        <p:nvPicPr>
          <p:cNvPr id="10" name="图片 9">
            <a:extLst>
              <a:ext uri="{FF2B5EF4-FFF2-40B4-BE49-F238E27FC236}">
                <a16:creationId xmlns:a16="http://schemas.microsoft.com/office/drawing/2014/main" id="{E6DFF9C2-2EE3-4CF8-9B05-404D544E4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1" y="3589518"/>
            <a:ext cx="3140611" cy="1224675"/>
          </a:xfrm>
          <a:prstGeom prst="rect">
            <a:avLst/>
          </a:prstGeom>
        </p:spPr>
      </p:pic>
      <p:pic>
        <p:nvPicPr>
          <p:cNvPr id="12" name="图片 11">
            <a:extLst>
              <a:ext uri="{FF2B5EF4-FFF2-40B4-BE49-F238E27FC236}">
                <a16:creationId xmlns:a16="http://schemas.microsoft.com/office/drawing/2014/main" id="{594EC1AA-9F18-4B7C-9179-2D8CFCFA1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351394"/>
            <a:ext cx="1948594" cy="881766"/>
          </a:xfrm>
          <a:prstGeom prst="rect">
            <a:avLst/>
          </a:prstGeom>
        </p:spPr>
      </p:pic>
    </p:spTree>
    <p:extLst>
      <p:ext uri="{BB962C8B-B14F-4D97-AF65-F5344CB8AC3E}">
        <p14:creationId xmlns:p14="http://schemas.microsoft.com/office/powerpoint/2010/main" val="3889959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B7E846-F8C6-4E7D-A732-0C2FA102BF23}"/>
              </a:ext>
            </a:extLst>
          </p:cNvPr>
          <p:cNvSpPr>
            <a:spLocks noGrp="1"/>
          </p:cNvSpPr>
          <p:nvPr>
            <p:ph type="title"/>
          </p:nvPr>
        </p:nvSpPr>
        <p:spPr/>
        <p:txBody>
          <a:bodyPr/>
          <a:lstStyle/>
          <a:p>
            <a:r>
              <a:rPr lang="zh-CN" altLang="en-US" dirty="0"/>
              <a:t>层归一化</a:t>
            </a:r>
          </a:p>
        </p:txBody>
      </p:sp>
      <p:sp>
        <p:nvSpPr>
          <p:cNvPr id="3" name="内容占位符 2">
            <a:extLst>
              <a:ext uri="{FF2B5EF4-FFF2-40B4-BE49-F238E27FC236}">
                <a16:creationId xmlns:a16="http://schemas.microsoft.com/office/drawing/2014/main" id="{FF576C3B-1EDD-48DD-B552-A64EE7A12FCB}"/>
              </a:ext>
            </a:extLst>
          </p:cNvPr>
          <p:cNvSpPr>
            <a:spLocks noGrp="1"/>
          </p:cNvSpPr>
          <p:nvPr>
            <p:ph sz="quarter" idx="1"/>
          </p:nvPr>
        </p:nvSpPr>
        <p:spPr/>
        <p:txBody>
          <a:bodyPr/>
          <a:lstStyle/>
          <a:p>
            <a:r>
              <a:rPr lang="zh-CN" altLang="en-US" dirty="0"/>
              <a:t>第</a:t>
            </a:r>
            <a:r>
              <a:rPr lang="en-US" altLang="zh-CN" dirty="0"/>
              <a:t>l</a:t>
            </a:r>
            <a:r>
              <a:rPr lang="zh-CN" altLang="en-US" dirty="0"/>
              <a:t>层神经元的净输入为</a:t>
            </a:r>
            <a:r>
              <a:rPr lang="en-US" altLang="zh-CN" dirty="0"/>
              <a:t>z</a:t>
            </a:r>
            <a:r>
              <a:rPr lang="en-US" altLang="zh-CN" baseline="30000" dirty="0"/>
              <a:t>(l)</a:t>
            </a:r>
            <a:r>
              <a:rPr lang="en-US" altLang="zh-CN" dirty="0"/>
              <a:t> </a:t>
            </a:r>
          </a:p>
          <a:p>
            <a:endParaRPr lang="en-US" altLang="zh-CN" dirty="0"/>
          </a:p>
          <a:p>
            <a:endParaRPr lang="en-US" altLang="zh-CN" dirty="0"/>
          </a:p>
          <a:p>
            <a:endParaRPr lang="en-US" altLang="zh-CN" dirty="0"/>
          </a:p>
          <a:p>
            <a:r>
              <a:rPr lang="zh-CN" altLang="en-US" dirty="0"/>
              <a:t>层归一化定义为</a:t>
            </a:r>
            <a:endParaRPr lang="en-US" altLang="zh-CN" dirty="0"/>
          </a:p>
        </p:txBody>
      </p:sp>
      <p:pic>
        <p:nvPicPr>
          <p:cNvPr id="5" name="图片 4">
            <a:extLst>
              <a:ext uri="{FF2B5EF4-FFF2-40B4-BE49-F238E27FC236}">
                <a16:creationId xmlns:a16="http://schemas.microsoft.com/office/drawing/2014/main" id="{556A823C-F67A-4BCD-9CE0-FC75DA30F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981199"/>
            <a:ext cx="2667000" cy="1481667"/>
          </a:xfrm>
          <a:prstGeom prst="rect">
            <a:avLst/>
          </a:prstGeom>
        </p:spPr>
      </p:pic>
      <p:pic>
        <p:nvPicPr>
          <p:cNvPr id="7" name="图片 6">
            <a:extLst>
              <a:ext uri="{FF2B5EF4-FFF2-40B4-BE49-F238E27FC236}">
                <a16:creationId xmlns:a16="http://schemas.microsoft.com/office/drawing/2014/main" id="{F8AF1C03-706A-40E9-8F97-3B57E0A4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9" y="4343400"/>
            <a:ext cx="2485869" cy="1143000"/>
          </a:xfrm>
          <a:prstGeom prst="rect">
            <a:avLst/>
          </a:prstGeom>
        </p:spPr>
      </p:pic>
    </p:spTree>
    <p:extLst>
      <p:ext uri="{BB962C8B-B14F-4D97-AF65-F5344CB8AC3E}">
        <p14:creationId xmlns:p14="http://schemas.microsoft.com/office/powerpoint/2010/main" val="1689093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7C0D9F-31DE-4682-9E17-B63BB8910CF7}"/>
              </a:ext>
            </a:extLst>
          </p:cNvPr>
          <p:cNvSpPr>
            <a:spLocks noGrp="1"/>
          </p:cNvSpPr>
          <p:nvPr>
            <p:ph type="title"/>
          </p:nvPr>
        </p:nvSpPr>
        <p:spPr/>
        <p:txBody>
          <a:bodyPr/>
          <a:lstStyle/>
          <a:p>
            <a:r>
              <a:rPr lang="zh-CN" altLang="en-US" dirty="0"/>
              <a:t>批量归一化</a:t>
            </a:r>
            <a:r>
              <a:rPr lang="en-US" altLang="zh-CN" dirty="0"/>
              <a:t>VS</a:t>
            </a:r>
            <a:r>
              <a:rPr lang="zh-CN" altLang="en-US" dirty="0"/>
              <a:t>层归一化</a:t>
            </a:r>
          </a:p>
        </p:txBody>
      </p:sp>
      <p:pic>
        <p:nvPicPr>
          <p:cNvPr id="1026" name="Picture 2" descr="Image result for layer normalization vs batch normalization">
            <a:extLst>
              <a:ext uri="{FF2B5EF4-FFF2-40B4-BE49-F238E27FC236}">
                <a16:creationId xmlns:a16="http://schemas.microsoft.com/office/drawing/2014/main" id="{DE14BB40-E6D8-474D-8C98-B10DA60D0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362200"/>
            <a:ext cx="803942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52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9CDE-C41B-41CE-99CA-16B27CB705D0}"/>
              </a:ext>
            </a:extLst>
          </p:cNvPr>
          <p:cNvSpPr>
            <a:spLocks noGrp="1"/>
          </p:cNvSpPr>
          <p:nvPr>
            <p:ph type="title"/>
          </p:nvPr>
        </p:nvSpPr>
        <p:spPr/>
        <p:txBody>
          <a:bodyPr/>
          <a:lstStyle/>
          <a:p>
            <a:r>
              <a:rPr lang="zh-CN" altLang="en-US" dirty="0"/>
              <a:t>更多的归一化</a:t>
            </a:r>
          </a:p>
        </p:txBody>
      </p:sp>
      <p:pic>
        <p:nvPicPr>
          <p:cNvPr id="2050" name="Picture 2" descr="Image result for layer normalization vs batch normalization">
            <a:extLst>
              <a:ext uri="{FF2B5EF4-FFF2-40B4-BE49-F238E27FC236}">
                <a16:creationId xmlns:a16="http://schemas.microsoft.com/office/drawing/2014/main" id="{15AFE49A-0716-4141-B666-335E0EB33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455069"/>
            <a:ext cx="6645647" cy="194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39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超参数优化</a:t>
            </a:r>
          </a:p>
        </p:txBody>
      </p:sp>
      <p:sp>
        <p:nvSpPr>
          <p:cNvPr id="3" name="内容占位符 2"/>
          <p:cNvSpPr>
            <a:spLocks noGrp="1"/>
          </p:cNvSpPr>
          <p:nvPr>
            <p:ph sz="quarter" idx="1"/>
          </p:nvPr>
        </p:nvSpPr>
        <p:spPr/>
        <p:txBody>
          <a:bodyPr/>
          <a:lstStyle/>
          <a:p>
            <a:r>
              <a:rPr lang="zh-CN" altLang="en-US" dirty="0"/>
              <a:t>超参数</a:t>
            </a:r>
            <a:endParaRPr lang="en-US" altLang="zh-CN" dirty="0"/>
          </a:p>
          <a:p>
            <a:pPr lvl="1"/>
            <a:r>
              <a:rPr lang="zh-CN" altLang="en-US" dirty="0"/>
              <a:t>层数</a:t>
            </a:r>
          </a:p>
          <a:p>
            <a:pPr lvl="1"/>
            <a:r>
              <a:rPr lang="zh-CN" altLang="en-US" dirty="0"/>
              <a:t>每层神经元个数</a:t>
            </a:r>
          </a:p>
          <a:p>
            <a:pPr lvl="1"/>
            <a:r>
              <a:rPr lang="zh-CN" altLang="en-US" dirty="0"/>
              <a:t>激活函数</a:t>
            </a:r>
          </a:p>
          <a:p>
            <a:pPr lvl="1"/>
            <a:r>
              <a:rPr lang="zh-CN" altLang="en-US" dirty="0"/>
              <a:t>学习率（以及动态调整算法）</a:t>
            </a:r>
          </a:p>
          <a:p>
            <a:pPr lvl="1"/>
            <a:r>
              <a:rPr lang="zh-CN" altLang="en-US" dirty="0"/>
              <a:t>正则化系数</a:t>
            </a:r>
          </a:p>
          <a:p>
            <a:pPr lvl="1"/>
            <a:r>
              <a:rPr lang="en-US" altLang="zh-CN" dirty="0"/>
              <a:t>mini-batch </a:t>
            </a:r>
            <a:r>
              <a:rPr lang="zh-CN" altLang="en-US" dirty="0"/>
              <a:t>大小</a:t>
            </a:r>
          </a:p>
        </p:txBody>
      </p:sp>
      <p:sp>
        <p:nvSpPr>
          <p:cNvPr id="5" name="内容占位符 4"/>
          <p:cNvSpPr>
            <a:spLocks noGrp="1"/>
          </p:cNvSpPr>
          <p:nvPr>
            <p:ph sz="quarter" idx="2"/>
          </p:nvPr>
        </p:nvSpPr>
        <p:spPr/>
        <p:txBody>
          <a:bodyPr/>
          <a:lstStyle/>
          <a:p>
            <a:r>
              <a:rPr lang="zh-CN" altLang="en-US" dirty="0">
                <a:solidFill>
                  <a:srgbClr val="FF0000"/>
                </a:solidFill>
              </a:rPr>
              <a:t>优化方法</a:t>
            </a:r>
            <a:endParaRPr lang="en-US" altLang="zh-CN" dirty="0">
              <a:solidFill>
                <a:srgbClr val="FF0000"/>
              </a:solidFill>
            </a:endParaRPr>
          </a:p>
          <a:p>
            <a:pPr lvl="1"/>
            <a:r>
              <a:rPr lang="zh-CN" altLang="en-US" dirty="0">
                <a:solidFill>
                  <a:srgbClr val="FF0000"/>
                </a:solidFill>
              </a:rPr>
              <a:t>网格搜索</a:t>
            </a:r>
            <a:endParaRPr lang="en-US" altLang="zh-CN" dirty="0">
              <a:solidFill>
                <a:srgbClr val="FF0000"/>
              </a:solidFill>
            </a:endParaRPr>
          </a:p>
          <a:p>
            <a:pPr lvl="1"/>
            <a:r>
              <a:rPr lang="zh-CN" altLang="en-US" dirty="0">
                <a:solidFill>
                  <a:srgbClr val="FF0000"/>
                </a:solidFill>
              </a:rPr>
              <a:t>随机搜索</a:t>
            </a:r>
            <a:endParaRPr lang="en-US" altLang="zh-CN" dirty="0">
              <a:solidFill>
                <a:srgbClr val="FF0000"/>
              </a:solidFill>
            </a:endParaRPr>
          </a:p>
          <a:p>
            <a:pPr lvl="1"/>
            <a:r>
              <a:rPr lang="zh-CN" altLang="en-US" dirty="0">
                <a:solidFill>
                  <a:srgbClr val="FF0000"/>
                </a:solidFill>
              </a:rPr>
              <a:t>贝叶斯优化</a:t>
            </a:r>
            <a:endParaRPr lang="en-US" altLang="zh-CN" dirty="0">
              <a:solidFill>
                <a:srgbClr val="FF0000"/>
              </a:solidFill>
            </a:endParaRPr>
          </a:p>
          <a:p>
            <a:pPr lvl="1"/>
            <a:r>
              <a:rPr lang="zh-CN" altLang="en-US" dirty="0">
                <a:solidFill>
                  <a:srgbClr val="FF0000"/>
                </a:solidFill>
              </a:rPr>
              <a:t>动态资源分配</a:t>
            </a:r>
            <a:endParaRPr lang="en-US" altLang="zh-CN" dirty="0">
              <a:solidFill>
                <a:srgbClr val="FF0000"/>
              </a:solidFill>
            </a:endParaRPr>
          </a:p>
          <a:p>
            <a:pPr lvl="1"/>
            <a:r>
              <a:rPr lang="zh-CN" altLang="en-US" dirty="0">
                <a:solidFill>
                  <a:srgbClr val="FF0000"/>
                </a:solidFill>
              </a:rPr>
              <a:t>神经架构搜索</a:t>
            </a:r>
          </a:p>
          <a:p>
            <a:endParaRPr lang="zh-CN" altLang="en-US" dirty="0"/>
          </a:p>
        </p:txBody>
      </p:sp>
    </p:spTree>
    <p:extLst>
      <p:ext uri="{BB962C8B-B14F-4D97-AF65-F5344CB8AC3E}">
        <p14:creationId xmlns:p14="http://schemas.microsoft.com/office/powerpoint/2010/main" val="843860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超参数优化</a:t>
            </a:r>
          </a:p>
        </p:txBody>
      </p:sp>
      <p:sp>
        <p:nvSpPr>
          <p:cNvPr id="3" name="内容占位符 2"/>
          <p:cNvSpPr>
            <a:spLocks noGrp="1"/>
          </p:cNvSpPr>
          <p:nvPr>
            <p:ph sz="quarter" idx="1"/>
          </p:nvPr>
        </p:nvSpPr>
        <p:spPr/>
        <p:txBody>
          <a:bodyPr/>
          <a:lstStyle/>
          <a:p>
            <a:r>
              <a:rPr lang="zh-CN" altLang="en-US" dirty="0"/>
              <a:t>网格搜索（</a:t>
            </a:r>
            <a:r>
              <a:rPr lang="en-US" altLang="zh-CN" dirty="0"/>
              <a:t>Grid Search</a:t>
            </a:r>
            <a:r>
              <a:rPr lang="zh-CN" altLang="en-US" dirty="0"/>
              <a:t>）</a:t>
            </a:r>
            <a:endParaRPr lang="en-US" altLang="zh-CN" dirty="0"/>
          </a:p>
          <a:p>
            <a:pPr lvl="1"/>
            <a:r>
              <a:rPr lang="zh-CN" altLang="en-US" dirty="0"/>
              <a:t>假设总共有</a:t>
            </a:r>
            <a:r>
              <a:rPr lang="en-US" altLang="zh-CN" dirty="0"/>
              <a:t>K </a:t>
            </a:r>
            <a:r>
              <a:rPr lang="zh-CN" altLang="en-US" dirty="0"/>
              <a:t>个超参数，第</a:t>
            </a:r>
            <a:r>
              <a:rPr lang="en-US" altLang="zh-CN" dirty="0"/>
              <a:t>k</a:t>
            </a:r>
            <a:r>
              <a:rPr lang="zh-CN" altLang="en-US" dirty="0"/>
              <a:t>个超参数的可以取</a:t>
            </a:r>
            <a:r>
              <a:rPr lang="en-US" altLang="zh-CN" dirty="0" err="1"/>
              <a:t>m</a:t>
            </a:r>
            <a:r>
              <a:rPr lang="en-US" altLang="zh-CN" baseline="-25000" dirty="0" err="1"/>
              <a:t>k</a:t>
            </a:r>
            <a:r>
              <a:rPr lang="en-US" altLang="zh-CN" dirty="0"/>
              <a:t> </a:t>
            </a:r>
            <a:r>
              <a:rPr lang="zh-CN" altLang="en-US" dirty="0"/>
              <a:t>个值。</a:t>
            </a:r>
            <a:endParaRPr lang="en-US" altLang="zh-CN" dirty="0"/>
          </a:p>
          <a:p>
            <a:pPr lvl="1"/>
            <a:r>
              <a:rPr lang="zh-CN" altLang="en-US" dirty="0"/>
              <a:t>如果参数是连续的，可以将参数离散化，选择几个“经验”值。比如学习率</a:t>
            </a:r>
            <a:r>
              <a:rPr lang="en-US" altLang="zh-CN" dirty="0"/>
              <a:t>α</a:t>
            </a:r>
            <a:r>
              <a:rPr lang="zh-CN" altLang="en-US" dirty="0"/>
              <a:t>，我们可以设置</a:t>
            </a:r>
            <a:endParaRPr lang="en-US" altLang="zh-CN" dirty="0"/>
          </a:p>
          <a:p>
            <a:pPr marL="205978" lvl="1" indent="0">
              <a:buNone/>
            </a:pPr>
            <a:endParaRPr lang="en-US" altLang="zh-CN" dirty="0"/>
          </a:p>
          <a:p>
            <a:pPr marL="205978" lvl="1" indent="0">
              <a:buNone/>
            </a:pPr>
            <a:r>
              <a:rPr lang="en-US" altLang="zh-CN" dirty="0"/>
              <a:t>			α ∈ {0.01,0.1,0.5,1.0}.</a:t>
            </a:r>
          </a:p>
          <a:p>
            <a:endParaRPr lang="en-US" altLang="zh-CN" dirty="0"/>
          </a:p>
          <a:p>
            <a:pPr lvl="1"/>
            <a:r>
              <a:rPr lang="zh-CN" altLang="en-US" dirty="0"/>
              <a:t>这些超参数可以有</a:t>
            </a:r>
            <a:r>
              <a:rPr lang="en-US" altLang="zh-CN" dirty="0"/>
              <a:t> m</a:t>
            </a:r>
            <a:r>
              <a:rPr lang="en-US" altLang="zh-CN" baseline="-25000" dirty="0"/>
              <a:t>1</a:t>
            </a:r>
            <a:r>
              <a:rPr lang="en-US" altLang="zh-CN" dirty="0"/>
              <a:t>×m</a:t>
            </a:r>
            <a:r>
              <a:rPr lang="en-US" altLang="zh-CN" baseline="-25000" dirty="0"/>
              <a:t>2</a:t>
            </a:r>
            <a:r>
              <a:rPr lang="en-US" altLang="zh-CN" dirty="0"/>
              <a:t> ×···×</a:t>
            </a:r>
            <a:r>
              <a:rPr lang="en-US" altLang="zh-CN" dirty="0" err="1"/>
              <a:t>m</a:t>
            </a:r>
            <a:r>
              <a:rPr lang="en-US" altLang="zh-CN" baseline="-25000" dirty="0" err="1"/>
              <a:t>K</a:t>
            </a:r>
            <a:r>
              <a:rPr lang="en-US" altLang="zh-CN" dirty="0"/>
              <a:t> </a:t>
            </a:r>
            <a:r>
              <a:rPr lang="zh-CN" altLang="en-US" dirty="0"/>
              <a:t>个取值组合。</a:t>
            </a:r>
          </a:p>
        </p:txBody>
      </p:sp>
    </p:spTree>
    <p:extLst>
      <p:ext uri="{BB962C8B-B14F-4D97-AF65-F5344CB8AC3E}">
        <p14:creationId xmlns:p14="http://schemas.microsoft.com/office/powerpoint/2010/main" val="2454328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超参数优化</a:t>
            </a:r>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1981200" y="1273145"/>
            <a:ext cx="8229600" cy="4829237"/>
          </a:xfrm>
        </p:spPr>
      </p:pic>
    </p:spTree>
    <p:extLst>
      <p:ext uri="{BB962C8B-B14F-4D97-AF65-F5344CB8AC3E}">
        <p14:creationId xmlns:p14="http://schemas.microsoft.com/office/powerpoint/2010/main" val="1390736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网络优化的难点</a:t>
            </a:r>
            <a:endParaRPr lang="zh-CN" altLang="en-US" dirty="0"/>
          </a:p>
        </p:txBody>
      </p:sp>
      <p:sp>
        <p:nvSpPr>
          <p:cNvPr id="3" name="内容占位符 2"/>
          <p:cNvSpPr>
            <a:spLocks noGrp="1"/>
          </p:cNvSpPr>
          <p:nvPr>
            <p:ph sz="quarter" idx="1"/>
          </p:nvPr>
        </p:nvSpPr>
        <p:spPr/>
        <p:txBody>
          <a:bodyPr/>
          <a:lstStyle/>
          <a:p>
            <a:r>
              <a:rPr lang="zh-CN" altLang="en-US" dirty="0"/>
              <a:t>结构差异大</a:t>
            </a:r>
            <a:endParaRPr lang="en-US" altLang="zh-CN" dirty="0"/>
          </a:p>
          <a:p>
            <a:pPr lvl="1"/>
            <a:r>
              <a:rPr lang="zh-CN" altLang="en-US" dirty="0"/>
              <a:t>没有通用的优化算法</a:t>
            </a:r>
            <a:endParaRPr lang="en-US" altLang="zh-CN" dirty="0"/>
          </a:p>
          <a:p>
            <a:endParaRPr lang="en-US" altLang="zh-CN" dirty="0"/>
          </a:p>
          <a:p>
            <a:r>
              <a:rPr lang="zh-CN" altLang="en-US" dirty="0"/>
              <a:t>非凸优化问题</a:t>
            </a:r>
            <a:endParaRPr lang="en-US" altLang="zh-CN" dirty="0"/>
          </a:p>
          <a:p>
            <a:pPr lvl="1"/>
            <a:r>
              <a:rPr lang="zh-CN" altLang="en-US" dirty="0"/>
              <a:t>参数初始化</a:t>
            </a:r>
            <a:endParaRPr lang="en-US" altLang="zh-CN" dirty="0"/>
          </a:p>
          <a:p>
            <a:pPr lvl="1"/>
            <a:r>
              <a:rPr lang="zh-CN" altLang="en-US" dirty="0"/>
              <a:t>逃离局部最优</a:t>
            </a:r>
            <a:endParaRPr lang="en-US" altLang="zh-CN" dirty="0"/>
          </a:p>
          <a:p>
            <a:endParaRPr lang="en-US" altLang="zh-CN" dirty="0"/>
          </a:p>
          <a:p>
            <a:endParaRPr lang="en-US" altLang="zh-CN" dirty="0"/>
          </a:p>
        </p:txBody>
      </p:sp>
    </p:spTree>
    <p:extLst>
      <p:ext uri="{BB962C8B-B14F-4D97-AF65-F5344CB8AC3E}">
        <p14:creationId xmlns:p14="http://schemas.microsoft.com/office/powerpoint/2010/main" val="3404473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超参数优化</a:t>
            </a:r>
          </a:p>
        </p:txBody>
      </p:sp>
      <p:sp>
        <p:nvSpPr>
          <p:cNvPr id="3" name="内容占位符 2"/>
          <p:cNvSpPr>
            <a:spLocks noGrp="1"/>
          </p:cNvSpPr>
          <p:nvPr>
            <p:ph sz="quarter" idx="1"/>
          </p:nvPr>
        </p:nvSpPr>
        <p:spPr/>
        <p:txBody>
          <a:bodyPr/>
          <a:lstStyle/>
          <a:p>
            <a:r>
              <a:rPr lang="zh-CN" altLang="en-US" dirty="0"/>
              <a:t>贝叶斯优化</a:t>
            </a:r>
            <a:endParaRPr lang="en-US" altLang="zh-CN" dirty="0"/>
          </a:p>
          <a:p>
            <a:r>
              <a:rPr lang="zh-CN" altLang="en-US" dirty="0"/>
              <a:t>动态资源分配</a:t>
            </a:r>
            <a:endParaRPr lang="en-US" altLang="zh-CN" dirty="0"/>
          </a:p>
          <a:p>
            <a:r>
              <a:rPr lang="zh-CN" altLang="en-US" dirty="0"/>
              <a:t>神经架构搜索</a:t>
            </a:r>
          </a:p>
        </p:txBody>
      </p:sp>
    </p:spTree>
    <p:extLst>
      <p:ext uri="{BB962C8B-B14F-4D97-AF65-F5344CB8AC3E}">
        <p14:creationId xmlns:p14="http://schemas.microsoft.com/office/powerpoint/2010/main" val="2900685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4EE1D2-FAB6-4E12-B171-D2A020E83186}"/>
              </a:ext>
            </a:extLst>
          </p:cNvPr>
          <p:cNvSpPr>
            <a:spLocks noGrp="1"/>
          </p:cNvSpPr>
          <p:nvPr>
            <p:ph type="ctrTitle"/>
          </p:nvPr>
        </p:nvSpPr>
        <p:spPr/>
        <p:txBody>
          <a:bodyPr/>
          <a:lstStyle/>
          <a:p>
            <a:r>
              <a:rPr lang="zh-CN" altLang="en-US" dirty="0"/>
              <a:t>网络正则化</a:t>
            </a:r>
          </a:p>
        </p:txBody>
      </p:sp>
    </p:spTree>
    <p:extLst>
      <p:ext uri="{BB962C8B-B14F-4D97-AF65-F5344CB8AC3E}">
        <p14:creationId xmlns:p14="http://schemas.microsoft.com/office/powerpoint/2010/main" val="379465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重新思考泛化性</a:t>
            </a:r>
          </a:p>
        </p:txBody>
      </p:sp>
      <p:sp>
        <p:nvSpPr>
          <p:cNvPr id="4" name="内容占位符 3"/>
          <p:cNvSpPr>
            <a:spLocks noGrp="1"/>
          </p:cNvSpPr>
          <p:nvPr>
            <p:ph sz="quarter" idx="1"/>
          </p:nvPr>
        </p:nvSpPr>
        <p:spPr>
          <a:xfrm>
            <a:off x="1981200" y="1219200"/>
            <a:ext cx="3124200" cy="4937760"/>
          </a:xfrm>
        </p:spPr>
        <p:txBody>
          <a:bodyPr/>
          <a:lstStyle/>
          <a:p>
            <a:r>
              <a:rPr lang="zh-CN" altLang="en-US" dirty="0"/>
              <a:t>神经网络</a:t>
            </a:r>
            <a:endParaRPr lang="en-US" altLang="zh-CN" dirty="0"/>
          </a:p>
          <a:p>
            <a:pPr lvl="1"/>
            <a:r>
              <a:rPr lang="zh-CN" altLang="en-US" dirty="0"/>
              <a:t>过度参数化</a:t>
            </a:r>
            <a:endParaRPr lang="en-US" altLang="zh-CN" dirty="0"/>
          </a:p>
          <a:p>
            <a:pPr lvl="1"/>
            <a:r>
              <a:rPr lang="zh-CN" altLang="en-US" dirty="0"/>
              <a:t>拟合能力强</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554" y="1236018"/>
            <a:ext cx="4592347" cy="4648200"/>
          </a:xfrm>
          <a:prstGeom prst="rect">
            <a:avLst/>
          </a:prstGeom>
        </p:spPr>
      </p:pic>
      <p:sp>
        <p:nvSpPr>
          <p:cNvPr id="6" name="下箭头 5"/>
          <p:cNvSpPr/>
          <p:nvPr/>
        </p:nvSpPr>
        <p:spPr>
          <a:xfrm>
            <a:off x="3124200" y="2971800"/>
            <a:ext cx="533400" cy="609600"/>
          </a:xfrm>
          <a:prstGeom prst="downArrow">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lang="zh-CN" altLang="en-US" sz="2400" dirty="0"/>
          </a:p>
        </p:txBody>
      </p:sp>
      <p:sp>
        <p:nvSpPr>
          <p:cNvPr id="7" name="文本框 6"/>
          <p:cNvSpPr txBox="1"/>
          <p:nvPr/>
        </p:nvSpPr>
        <p:spPr>
          <a:xfrm>
            <a:off x="2514601" y="4038600"/>
            <a:ext cx="1620957" cy="523220"/>
          </a:xfrm>
          <a:prstGeom prst="rect">
            <a:avLst/>
          </a:prstGeom>
          <a:noFill/>
        </p:spPr>
        <p:txBody>
          <a:bodyPr wrap="none" rtlCol="0">
            <a:spAutoFit/>
          </a:bodyPr>
          <a:lstStyle/>
          <a:p>
            <a:r>
              <a:rPr lang="zh-CN" altLang="en-US" sz="2800" dirty="0"/>
              <a:t>泛化性差</a:t>
            </a:r>
          </a:p>
        </p:txBody>
      </p:sp>
      <p:cxnSp>
        <p:nvCxnSpPr>
          <p:cNvPr id="9" name="直接连接符 8"/>
          <p:cNvCxnSpPr/>
          <p:nvPr/>
        </p:nvCxnSpPr>
        <p:spPr>
          <a:xfrm>
            <a:off x="2819400" y="3771900"/>
            <a:ext cx="1066800" cy="10287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直接连接符 10"/>
          <p:cNvCxnSpPr/>
          <p:nvPr/>
        </p:nvCxnSpPr>
        <p:spPr>
          <a:xfrm flipH="1">
            <a:off x="2743200" y="3688080"/>
            <a:ext cx="1143000" cy="1188720"/>
          </a:xfrm>
          <a:prstGeom prst="line">
            <a:avLst/>
          </a:prstGeom>
        </p:spPr>
        <p:style>
          <a:lnRef idx="3">
            <a:schemeClr val="accent2"/>
          </a:lnRef>
          <a:fillRef idx="0">
            <a:schemeClr val="accent2"/>
          </a:fillRef>
          <a:effectRef idx="2">
            <a:schemeClr val="accent2"/>
          </a:effectRef>
          <a:fontRef idx="minor">
            <a:schemeClr val="tx1"/>
          </a:fontRef>
        </p:style>
      </p:cxnSp>
      <p:sp>
        <p:nvSpPr>
          <p:cNvPr id="13" name="矩形 12"/>
          <p:cNvSpPr/>
          <p:nvPr/>
        </p:nvSpPr>
        <p:spPr>
          <a:xfrm>
            <a:off x="2057400" y="5901036"/>
            <a:ext cx="8153400" cy="461665"/>
          </a:xfrm>
          <a:prstGeom prst="rect">
            <a:avLst/>
          </a:prstGeom>
        </p:spPr>
        <p:txBody>
          <a:bodyPr wrap="square">
            <a:spAutoFit/>
          </a:bodyPr>
          <a:lstStyle/>
          <a:p>
            <a:r>
              <a:rPr lang="en-US" altLang="zh-CN" sz="1200" dirty="0"/>
              <a:t>Zhang C, </a:t>
            </a:r>
            <a:r>
              <a:rPr lang="en-US" altLang="zh-CN" sz="1200" dirty="0" err="1"/>
              <a:t>Bengio</a:t>
            </a:r>
            <a:r>
              <a:rPr lang="en-US" altLang="zh-CN" sz="1200" dirty="0"/>
              <a:t> S, </a:t>
            </a:r>
            <a:r>
              <a:rPr lang="en-US" altLang="zh-CN" sz="1200" dirty="0" err="1"/>
              <a:t>Hardt</a:t>
            </a:r>
            <a:r>
              <a:rPr lang="en-US" altLang="zh-CN" sz="1200" dirty="0"/>
              <a:t> M, et al. Understanding deep learning requires rethinking generalization[J]. </a:t>
            </a:r>
            <a:r>
              <a:rPr lang="en-US" altLang="zh-CN" sz="1200" dirty="0" err="1"/>
              <a:t>arXiv</a:t>
            </a:r>
            <a:r>
              <a:rPr lang="en-US" altLang="zh-CN" sz="1200" dirty="0"/>
              <a:t> preprint arXiv:1611.03530, 2016.</a:t>
            </a:r>
            <a:endParaRPr lang="zh-CN" altLang="en-US" sz="1200" dirty="0"/>
          </a:p>
        </p:txBody>
      </p:sp>
    </p:spTree>
    <p:extLst>
      <p:ext uri="{BB962C8B-B14F-4D97-AF65-F5344CB8AC3E}">
        <p14:creationId xmlns:p14="http://schemas.microsoft.com/office/powerpoint/2010/main" val="18618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正则化（</a:t>
            </a:r>
            <a:r>
              <a:rPr lang="en-US" altLang="zh-CN" dirty="0"/>
              <a:t>regularization</a:t>
            </a:r>
            <a:r>
              <a:rPr lang="zh-CN" altLang="en-US" dirty="0"/>
              <a:t>）</a:t>
            </a:r>
          </a:p>
        </p:txBody>
      </p:sp>
      <p:graphicFrame>
        <p:nvGraphicFramePr>
          <p:cNvPr id="5" name="内容占位符 4"/>
          <p:cNvGraphicFramePr>
            <a:graphicFrameLocks noGrp="1"/>
          </p:cNvGraphicFramePr>
          <p:nvPr>
            <p:ph sz="quarter" idx="1"/>
            <p:extLst/>
          </p:nvPr>
        </p:nvGraphicFramePr>
        <p:xfrm>
          <a:off x="2667000" y="1066800"/>
          <a:ext cx="6705600"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âl2 regularizationâçå¾çæç´¢ç»æ"/>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09800" y="3544517"/>
            <a:ext cx="3481828" cy="266456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屏幕剪辑"/>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05404" y="3657600"/>
            <a:ext cx="3048197" cy="2469678"/>
          </a:xfrm>
          <a:prstGeom prst="rect">
            <a:avLst/>
          </a:prstGeom>
        </p:spPr>
      </p:pic>
      <p:sp>
        <p:nvSpPr>
          <p:cNvPr id="2" name="文本框 1"/>
          <p:cNvSpPr txBox="1"/>
          <p:nvPr/>
        </p:nvSpPr>
        <p:spPr>
          <a:xfrm>
            <a:off x="3144640" y="2971800"/>
            <a:ext cx="2133918" cy="338554"/>
          </a:xfrm>
          <a:prstGeom prst="rect">
            <a:avLst/>
          </a:prstGeom>
          <a:noFill/>
        </p:spPr>
        <p:txBody>
          <a:bodyPr wrap="none" rtlCol="0">
            <a:spAutoFit/>
          </a:bodyPr>
          <a:lstStyle/>
          <a:p>
            <a:pPr algn="ctr"/>
            <a:r>
              <a:rPr lang="en-US" altLang="zh-CN" sz="1600" dirty="0">
                <a:solidFill>
                  <a:srgbClr val="FF0000"/>
                </a:solidFill>
              </a:rPr>
              <a:t>L1/L2</a:t>
            </a:r>
            <a:r>
              <a:rPr lang="zh-CN" altLang="en-US" sz="1600" dirty="0">
                <a:solidFill>
                  <a:srgbClr val="FF0000"/>
                </a:solidFill>
              </a:rPr>
              <a:t>约束、数据增强</a:t>
            </a:r>
          </a:p>
        </p:txBody>
      </p:sp>
      <p:sp>
        <p:nvSpPr>
          <p:cNvPr id="7" name="文本框 6"/>
          <p:cNvSpPr txBox="1"/>
          <p:nvPr/>
        </p:nvSpPr>
        <p:spPr>
          <a:xfrm>
            <a:off x="6248400" y="2971801"/>
            <a:ext cx="3467616" cy="584775"/>
          </a:xfrm>
          <a:prstGeom prst="rect">
            <a:avLst/>
          </a:prstGeom>
          <a:noFill/>
        </p:spPr>
        <p:txBody>
          <a:bodyPr wrap="none" rtlCol="0">
            <a:spAutoFit/>
          </a:bodyPr>
          <a:lstStyle/>
          <a:p>
            <a:pPr algn="ctr"/>
            <a:r>
              <a:rPr lang="zh-CN" altLang="en-US" sz="1600" dirty="0">
                <a:solidFill>
                  <a:srgbClr val="FF0000"/>
                </a:solidFill>
              </a:rPr>
              <a:t>权重衰减、随机梯度下降、提前停止</a:t>
            </a:r>
            <a:endParaRPr lang="en-US" altLang="zh-CN" sz="1600" dirty="0">
              <a:solidFill>
                <a:srgbClr val="FF0000"/>
              </a:solidFill>
            </a:endParaRPr>
          </a:p>
          <a:p>
            <a:endParaRPr lang="zh-CN" altLang="en-US" sz="1600" dirty="0">
              <a:solidFill>
                <a:srgbClr val="FF0000"/>
              </a:solidFill>
            </a:endParaRPr>
          </a:p>
        </p:txBody>
      </p:sp>
    </p:spTree>
    <p:extLst>
      <p:ext uri="{BB962C8B-B14F-4D97-AF65-F5344CB8AC3E}">
        <p14:creationId xmlns:p14="http://schemas.microsoft.com/office/powerpoint/2010/main" val="64029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05EC9E0-8F5D-45CB-A733-A5612A87189B}"/>
                                            </p:graphicEl>
                                          </p:spTgt>
                                        </p:tgtEl>
                                        <p:attrNameLst>
                                          <p:attrName>style.visibility</p:attrName>
                                        </p:attrNameLst>
                                      </p:cBhvr>
                                      <p:to>
                                        <p:strVal val="visible"/>
                                      </p:to>
                                    </p:set>
                                    <p:animEffect transition="in" filter="fade">
                                      <p:cBhvr>
                                        <p:cTn id="7" dur="500"/>
                                        <p:tgtEl>
                                          <p:spTgt spid="5">
                                            <p:graphicEl>
                                              <a:dgm id="{D05EC9E0-8F5D-45CB-A733-A5612A87189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F461715-315F-4B67-AE64-A74F48E9AF89}"/>
                                            </p:graphicEl>
                                          </p:spTgt>
                                        </p:tgtEl>
                                        <p:attrNameLst>
                                          <p:attrName>style.visibility</p:attrName>
                                        </p:attrNameLst>
                                      </p:cBhvr>
                                      <p:to>
                                        <p:strVal val="visible"/>
                                      </p:to>
                                    </p:set>
                                    <p:animEffect transition="in" filter="fade">
                                      <p:cBhvr>
                                        <p:cTn id="12" dur="500"/>
                                        <p:tgtEl>
                                          <p:spTgt spid="5">
                                            <p:graphicEl>
                                              <a:dgm id="{AF461715-315F-4B67-AE64-A74F48E9AF8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D2B477F3-791F-46FC-A50D-FA3601860E25}"/>
                                            </p:graphicEl>
                                          </p:spTgt>
                                        </p:tgtEl>
                                        <p:attrNameLst>
                                          <p:attrName>style.visibility</p:attrName>
                                        </p:attrNameLst>
                                      </p:cBhvr>
                                      <p:to>
                                        <p:strVal val="visible"/>
                                      </p:to>
                                    </p:set>
                                    <p:animEffect transition="in" filter="fade">
                                      <p:cBhvr>
                                        <p:cTn id="15" dur="500"/>
                                        <p:tgtEl>
                                          <p:spTgt spid="5">
                                            <p:graphicEl>
                                              <a:dgm id="{D2B477F3-791F-46FC-A50D-FA3601860E25}"/>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dgm id="{E5BF9C94-5509-4F79-AC82-D0991D6614CC}"/>
                                            </p:graphicEl>
                                          </p:spTgt>
                                        </p:tgtEl>
                                        <p:attrNameLst>
                                          <p:attrName>style.visibility</p:attrName>
                                        </p:attrNameLst>
                                      </p:cBhvr>
                                      <p:to>
                                        <p:strVal val="visible"/>
                                      </p:to>
                                    </p:set>
                                    <p:animEffect transition="in" filter="fade">
                                      <p:cBhvr>
                                        <p:cTn id="26" dur="500"/>
                                        <p:tgtEl>
                                          <p:spTgt spid="5">
                                            <p:graphicEl>
                                              <a:dgm id="{E5BF9C94-5509-4F79-AC82-D0991D6614CC}"/>
                                            </p:graphic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7509D6B6-898D-4FC7-8441-00720BF18D07}"/>
                                            </p:graphicEl>
                                          </p:spTgt>
                                        </p:tgtEl>
                                        <p:attrNameLst>
                                          <p:attrName>style.visibility</p:attrName>
                                        </p:attrNameLst>
                                      </p:cBhvr>
                                      <p:to>
                                        <p:strVal val="visible"/>
                                      </p:to>
                                    </p:set>
                                    <p:animEffect transition="in" filter="fade">
                                      <p:cBhvr>
                                        <p:cTn id="35" dur="500"/>
                                        <p:tgtEl>
                                          <p:spTgt spid="5">
                                            <p:graphicEl>
                                              <a:dgm id="{7509D6B6-898D-4FC7-8441-00720BF18D0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正则化</a:t>
            </a:r>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t>如何提高神经网络的泛化能力</a:t>
                </a:r>
                <a:endParaRPr lang="en-US" altLang="zh-CN" dirty="0"/>
              </a:p>
              <a:p>
                <a:pPr lvl="1"/>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a:rPr lang="en-US" altLang="zh-CN" i="1">
                            <a:latin typeface="Cambria Math" panose="02040503050406030204" pitchFamily="18" charset="0"/>
                            <a:ea typeface="Cambria Math" panose="02040503050406030204" pitchFamily="18" charset="0"/>
                          </a:rPr>
                          <m:t>1</m:t>
                        </m:r>
                      </m:sub>
                    </m:sSub>
                  </m:oMath>
                </a14:m>
                <a:r>
                  <a:rPr lang="zh-CN" altLang="en-US" dirty="0"/>
                  <a:t>和</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a:rPr lang="en-US" altLang="zh-CN" i="1">
                            <a:latin typeface="Cambria Math" panose="02040503050406030204" pitchFamily="18" charset="0"/>
                          </a:rPr>
                          <m:t>2</m:t>
                        </m:r>
                      </m:sub>
                    </m:sSub>
                  </m:oMath>
                </a14:m>
                <a:r>
                  <a:rPr lang="zh-CN" altLang="en-US" dirty="0"/>
                  <a:t>正则化</a:t>
                </a:r>
                <a:endParaRPr lang="en-US" altLang="zh-CN" dirty="0"/>
              </a:p>
              <a:p>
                <a:pPr lvl="1"/>
                <a:r>
                  <a:rPr lang="en-US" altLang="zh-CN" dirty="0"/>
                  <a:t>early stop</a:t>
                </a:r>
              </a:p>
              <a:p>
                <a:pPr lvl="1"/>
                <a:r>
                  <a:rPr lang="zh-CN" altLang="en-US" dirty="0"/>
                  <a:t>权重衰减</a:t>
                </a:r>
                <a:endParaRPr lang="en-US" altLang="zh-CN" dirty="0"/>
              </a:p>
              <a:p>
                <a:pPr lvl="1"/>
                <a:r>
                  <a:rPr lang="en-US" altLang="zh-CN" dirty="0"/>
                  <a:t>SGD</a:t>
                </a:r>
              </a:p>
              <a:p>
                <a:pPr lvl="1"/>
                <a:r>
                  <a:rPr lang="en-US" altLang="zh-CN" dirty="0"/>
                  <a:t>Dropout</a:t>
                </a:r>
              </a:p>
              <a:p>
                <a:pPr lvl="1"/>
                <a:r>
                  <a:rPr lang="zh-CN" altLang="en-US" dirty="0"/>
                  <a:t>数据增强</a:t>
                </a: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l="-1037" t="-17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59420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DD039258-2904-4052-BFC7-7439F7313C70}"/>
                  </a:ext>
                </a:extLst>
              </p:cNvPr>
              <p:cNvSpPr>
                <a:spLocks noGrp="1"/>
              </p:cNvSpPr>
              <p:nvPr>
                <p:ph type="title"/>
              </p:nvPr>
            </p:nvSpPr>
            <p:spPr/>
            <p:txBody>
              <a:bodyPr/>
              <a:lstStyle/>
              <a:p>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a:rPr lang="en-US" altLang="zh-CN" i="1">
                            <a:latin typeface="Cambria Math" panose="02040503050406030204" pitchFamily="18" charset="0"/>
                            <a:ea typeface="Cambria Math" panose="02040503050406030204" pitchFamily="18" charset="0"/>
                          </a:rPr>
                          <m:t>1</m:t>
                        </m:r>
                      </m:sub>
                    </m:sSub>
                  </m:oMath>
                </a14:m>
                <a:r>
                  <a:rPr lang="zh-CN" altLang="en-US" dirty="0"/>
                  <a:t>和</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a:rPr lang="en-US" altLang="zh-CN" i="1">
                            <a:latin typeface="Cambria Math" panose="02040503050406030204" pitchFamily="18" charset="0"/>
                          </a:rPr>
                          <m:t>2</m:t>
                        </m:r>
                      </m:sub>
                    </m:sSub>
                  </m:oMath>
                </a14:m>
                <a:r>
                  <a:rPr lang="zh-CN" altLang="en-US" dirty="0"/>
                  <a:t>正则化</a:t>
                </a:r>
              </a:p>
            </p:txBody>
          </p:sp>
        </mc:Choice>
        <mc:Fallback xmlns="">
          <p:sp>
            <p:nvSpPr>
              <p:cNvPr id="2" name="标题 1">
                <a:extLst>
                  <a:ext uri="{FF2B5EF4-FFF2-40B4-BE49-F238E27FC236}">
                    <a16:creationId xmlns:a16="http://schemas.microsoft.com/office/drawing/2014/main" id="{DD039258-2904-4052-BFC7-7439F7313C70}"/>
                  </a:ext>
                </a:extLst>
              </p:cNvPr>
              <p:cNvSpPr>
                <a:spLocks noGrp="1" noRot="1" noChangeAspect="1" noMove="1" noResize="1" noEditPoints="1" noAdjustHandles="1" noChangeArrowheads="1" noChangeShapeType="1" noTextEdit="1"/>
              </p:cNvSpPr>
              <p:nvPr>
                <p:ph type="title"/>
              </p:nvPr>
            </p:nvSpPr>
            <p:spPr>
              <a:blipFill>
                <a:blip r:embed="rId2"/>
                <a:stretch>
                  <a:fillRect b="-2269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6A466A3-0E5F-4888-9DA8-10D04BC38678}"/>
                  </a:ext>
                </a:extLst>
              </p:cNvPr>
              <p:cNvSpPr>
                <a:spLocks noGrp="1"/>
              </p:cNvSpPr>
              <p:nvPr>
                <p:ph sz="quarter" idx="1"/>
              </p:nvPr>
            </p:nvSpPr>
            <p:spPr/>
            <p:txBody>
              <a:bodyPr/>
              <a:lstStyle/>
              <a:p>
                <a:r>
                  <a:rPr lang="zh-CN" altLang="en-US" dirty="0"/>
                  <a:t>优化问题可以写为</a:t>
                </a:r>
                <a:endParaRPr lang="en-US" altLang="zh-CN" dirty="0"/>
              </a:p>
              <a:p>
                <a:endParaRPr lang="en-US" altLang="zh-CN" dirty="0"/>
              </a:p>
              <a:p>
                <a:endParaRPr lang="en-US" altLang="zh-CN" dirty="0"/>
              </a:p>
              <a:p>
                <a:pPr lvl="1"/>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m:rPr>
                            <m:sty m:val="p"/>
                          </m:rPr>
                          <a:rPr lang="en-US" altLang="zh-CN" i="1">
                            <a:latin typeface="Cambria Math" panose="02040503050406030204" pitchFamily="18" charset="0"/>
                            <a:ea typeface="Cambria Math" panose="02040503050406030204" pitchFamily="18" charset="0"/>
                          </a:rPr>
                          <m:t>p</m:t>
                        </m:r>
                      </m:sub>
                    </m:sSub>
                  </m:oMath>
                </a14:m>
                <a:r>
                  <a:rPr lang="en-US" altLang="zh-CN" dirty="0"/>
                  <a:t> </a:t>
                </a:r>
                <a:r>
                  <a:rPr lang="zh-CN" altLang="en-US" dirty="0"/>
                  <a:t>为范数函数，</a:t>
                </a:r>
                <a:r>
                  <a:rPr lang="en-US" altLang="zh-CN" dirty="0"/>
                  <a:t>p</a:t>
                </a:r>
                <a:r>
                  <a:rPr lang="zh-CN" altLang="en-US" dirty="0"/>
                  <a:t>的取值通常为</a:t>
                </a:r>
                <a:r>
                  <a:rPr lang="en-US" altLang="zh-CN" dirty="0"/>
                  <a:t>{1,2}</a:t>
                </a:r>
                <a:r>
                  <a:rPr lang="zh-CN" altLang="en-US" dirty="0"/>
                  <a:t>代表</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a:rPr lang="en-US" altLang="zh-CN" b="0" i="1" smtClean="0">
                            <a:latin typeface="Cambria Math" panose="02040503050406030204" pitchFamily="18" charset="0"/>
                            <a:ea typeface="Cambria Math" panose="02040503050406030204" pitchFamily="18" charset="0"/>
                          </a:rPr>
                          <m:t>1</m:t>
                        </m:r>
                      </m:sub>
                    </m:sSub>
                  </m:oMath>
                </a14:m>
                <a:r>
                  <a:rPr lang="zh-CN" altLang="en-US" dirty="0"/>
                  <a:t>和</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a:rPr lang="en-US" altLang="zh-CN" i="1">
                            <a:latin typeface="Cambria Math" panose="02040503050406030204" pitchFamily="18" charset="0"/>
                          </a:rPr>
                          <m:t>2</m:t>
                        </m:r>
                      </m:sub>
                    </m:sSub>
                  </m:oMath>
                </a14:m>
                <a:r>
                  <a:rPr lang="zh-CN" altLang="en-US" dirty="0"/>
                  <a:t>范数，</a:t>
                </a:r>
                <a:r>
                  <a:rPr lang="en-US" altLang="zh-CN" dirty="0"/>
                  <a:t>λ</a:t>
                </a:r>
                <a:r>
                  <a:rPr lang="zh-CN" altLang="en-US" dirty="0"/>
                  <a:t>为正则化系数。</a:t>
                </a:r>
              </a:p>
            </p:txBody>
          </p:sp>
        </mc:Choice>
        <mc:Fallback xmlns="">
          <p:sp>
            <p:nvSpPr>
              <p:cNvPr id="3" name="内容占位符 2">
                <a:extLst>
                  <a:ext uri="{FF2B5EF4-FFF2-40B4-BE49-F238E27FC236}">
                    <a16:creationId xmlns:a16="http://schemas.microsoft.com/office/drawing/2014/main" id="{26A466A3-0E5F-4888-9DA8-10D04BC38678}"/>
                  </a:ext>
                </a:extLst>
              </p:cNvPr>
              <p:cNvSpPr>
                <a:spLocks noGrp="1" noRot="1" noChangeAspect="1" noMove="1" noResize="1" noEditPoints="1" noAdjustHandles="1" noChangeArrowheads="1" noChangeShapeType="1" noTextEdit="1"/>
              </p:cNvSpPr>
              <p:nvPr>
                <p:ph sz="quarter" idx="1"/>
              </p:nvPr>
            </p:nvSpPr>
            <p:spPr>
              <a:blipFill>
                <a:blip r:embed="rId3"/>
                <a:stretch>
                  <a:fillRect l="-1037" t="-1728"/>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1B69C586-0F91-479B-B37A-00A9AD615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1" y="1981200"/>
            <a:ext cx="4935071" cy="685800"/>
          </a:xfrm>
          <a:prstGeom prst="rect">
            <a:avLst/>
          </a:prstGeom>
        </p:spPr>
      </p:pic>
      <p:pic>
        <p:nvPicPr>
          <p:cNvPr id="7" name="图片 6">
            <a:extLst>
              <a:ext uri="{FF2B5EF4-FFF2-40B4-BE49-F238E27FC236}">
                <a16:creationId xmlns:a16="http://schemas.microsoft.com/office/drawing/2014/main" id="{156213A6-A21F-4E91-9F6A-B7267D650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1" y="3886201"/>
            <a:ext cx="6651345" cy="1964923"/>
          </a:xfrm>
          <a:prstGeom prst="rect">
            <a:avLst/>
          </a:prstGeom>
        </p:spPr>
      </p:pic>
    </p:spTree>
    <p:extLst>
      <p:ext uri="{BB962C8B-B14F-4D97-AF65-F5344CB8AC3E}">
        <p14:creationId xmlns:p14="http://schemas.microsoft.com/office/powerpoint/2010/main" val="35541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神经网络示例</a:t>
            </a:r>
          </a:p>
        </p:txBody>
      </p:sp>
      <p:sp>
        <p:nvSpPr>
          <p:cNvPr id="3" name="内容占位符 2"/>
          <p:cNvSpPr>
            <a:spLocks noGrp="1"/>
          </p:cNvSpPr>
          <p:nvPr>
            <p:ph sz="quarter" idx="1"/>
          </p:nvPr>
        </p:nvSpPr>
        <p:spPr/>
        <p:txBody>
          <a:bodyPr/>
          <a:lstStyle/>
          <a:p>
            <a:r>
              <a:rPr lang="zh-CN" altLang="en-US" dirty="0"/>
              <a:t>隐藏层的不同神经元个数</a:t>
            </a:r>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2438400"/>
            <a:ext cx="7937836" cy="2971800"/>
          </a:xfrm>
          <a:prstGeom prst="rect">
            <a:avLst/>
          </a:prstGeom>
        </p:spPr>
      </p:pic>
      <p:sp>
        <p:nvSpPr>
          <p:cNvPr id="5" name="矩形 4"/>
          <p:cNvSpPr/>
          <p:nvPr/>
        </p:nvSpPr>
        <p:spPr>
          <a:xfrm>
            <a:off x="5486401" y="472440"/>
            <a:ext cx="3828549" cy="400110"/>
          </a:xfrm>
          <a:prstGeom prst="rect">
            <a:avLst/>
          </a:prstGeom>
        </p:spPr>
        <p:txBody>
          <a:bodyPr wrap="none">
            <a:spAutoFit/>
          </a:bodyPr>
          <a:lstStyle/>
          <a:p>
            <a:r>
              <a:rPr lang="zh-CN" altLang="en-US" sz="2000" dirty="0"/>
              <a:t>http://playground.tensorflow.org/</a:t>
            </a:r>
          </a:p>
        </p:txBody>
      </p:sp>
    </p:spTree>
    <p:extLst>
      <p:ext uri="{BB962C8B-B14F-4D97-AF65-F5344CB8AC3E}">
        <p14:creationId xmlns:p14="http://schemas.microsoft.com/office/powerpoint/2010/main" val="879136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神经网络示例</a:t>
            </a:r>
          </a:p>
        </p:txBody>
      </p:sp>
      <p:sp>
        <p:nvSpPr>
          <p:cNvPr id="3" name="内容占位符 2"/>
          <p:cNvSpPr>
            <a:spLocks noGrp="1"/>
          </p:cNvSpPr>
          <p:nvPr>
            <p:ph sz="quarter" idx="1"/>
          </p:nvPr>
        </p:nvSpPr>
        <p:spPr/>
        <p:txBody>
          <a:bodyPr/>
          <a:lstStyle/>
          <a:p>
            <a:r>
              <a:rPr lang="zh-CN" altLang="en-US" dirty="0"/>
              <a:t>不同的正则化系数</a:t>
            </a:r>
          </a:p>
        </p:txBody>
      </p:sp>
      <p:pic>
        <p:nvPicPr>
          <p:cNvPr id="5" name="图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2590801"/>
            <a:ext cx="8001000" cy="3025113"/>
          </a:xfrm>
          <a:prstGeom prst="rect">
            <a:avLst/>
          </a:prstGeom>
        </p:spPr>
      </p:pic>
    </p:spTree>
    <p:extLst>
      <p:ext uri="{BB962C8B-B14F-4D97-AF65-F5344CB8AC3E}">
        <p14:creationId xmlns:p14="http://schemas.microsoft.com/office/powerpoint/2010/main" val="84194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提前停止</a:t>
            </a:r>
          </a:p>
        </p:txBody>
      </p:sp>
      <p:sp>
        <p:nvSpPr>
          <p:cNvPr id="3" name="内容占位符 2"/>
          <p:cNvSpPr>
            <a:spLocks noGrp="1"/>
          </p:cNvSpPr>
          <p:nvPr>
            <p:ph sz="quarter" idx="1"/>
          </p:nvPr>
        </p:nvSpPr>
        <p:spPr/>
        <p:txBody>
          <a:bodyPr/>
          <a:lstStyle/>
          <a:p>
            <a:r>
              <a:rPr lang="zh-CN" altLang="en-US" dirty="0"/>
              <a:t>我们使用一个验证集（</a:t>
            </a:r>
            <a:r>
              <a:rPr lang="en-US" altLang="zh-CN" dirty="0"/>
              <a:t>Validation Dataset</a:t>
            </a:r>
            <a:r>
              <a:rPr lang="zh-CN" altLang="en-US" dirty="0"/>
              <a:t>）来测试每一次迭代的参数在验证集上是否最优。如果在验证集上的错误率不再下降，就停止迭代。</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62400" y="3052887"/>
            <a:ext cx="3906056" cy="3164723"/>
          </a:xfrm>
          <a:prstGeom prst="rect">
            <a:avLst/>
          </a:prstGeom>
        </p:spPr>
      </p:pic>
    </p:spTree>
    <p:extLst>
      <p:ext uri="{BB962C8B-B14F-4D97-AF65-F5344CB8AC3E}">
        <p14:creationId xmlns:p14="http://schemas.microsoft.com/office/powerpoint/2010/main" val="2550150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9B1B8-897C-4CDB-A4A7-C73BE6BA06EA}"/>
              </a:ext>
            </a:extLst>
          </p:cNvPr>
          <p:cNvSpPr>
            <a:spLocks noGrp="1"/>
          </p:cNvSpPr>
          <p:nvPr>
            <p:ph type="title"/>
          </p:nvPr>
        </p:nvSpPr>
        <p:spPr/>
        <p:txBody>
          <a:bodyPr/>
          <a:lstStyle/>
          <a:p>
            <a:r>
              <a:rPr lang="zh-CN" altLang="en-US" dirty="0"/>
              <a:t>权重衰减（</a:t>
            </a:r>
            <a:r>
              <a:rPr lang="en-US" altLang="zh-CN" dirty="0"/>
              <a:t>Weight Decay</a:t>
            </a:r>
            <a:r>
              <a:rPr lang="zh-CN" altLang="en-US" dirty="0"/>
              <a:t>）</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6CF6E5C-ADE0-4FF6-9F55-B8ED54699CFF}"/>
                  </a:ext>
                </a:extLst>
              </p:cNvPr>
              <p:cNvSpPr>
                <a:spLocks noGrp="1"/>
              </p:cNvSpPr>
              <p:nvPr>
                <p:ph sz="quarter" idx="1"/>
              </p:nvPr>
            </p:nvSpPr>
            <p:spPr/>
            <p:txBody>
              <a:bodyPr/>
              <a:lstStyle/>
              <a:p>
                <a:r>
                  <a:rPr lang="zh-CN" altLang="en-US" dirty="0"/>
                  <a:t>在每次参数更新时，引入一个衰减系数</a:t>
                </a:r>
                <a14:m>
                  <m:oMath xmlns:m="http://schemas.openxmlformats.org/officeDocument/2006/math">
                    <m:r>
                      <a:rPr lang="en-US" altLang="zh-CN" i="1" dirty="0" smtClean="0">
                        <a:latin typeface="Cambria Math" panose="02040503050406030204" pitchFamily="18" charset="0"/>
                      </a:rPr>
                      <m:t>𝑤</m:t>
                    </m:r>
                  </m:oMath>
                </a14:m>
                <a:r>
                  <a:rPr lang="zh-CN" altLang="en-US" dirty="0"/>
                  <a:t>。</a:t>
                </a:r>
                <a:endParaRPr lang="en-US" altLang="zh-CN" dirty="0"/>
              </a:p>
              <a:p>
                <a:endParaRPr lang="en-US" altLang="zh-CN" dirty="0"/>
              </a:p>
              <a:p>
                <a:endParaRPr lang="en-US" altLang="zh-CN" dirty="0"/>
              </a:p>
              <a:p>
                <a:endParaRPr lang="en-US" altLang="zh-CN" dirty="0"/>
              </a:p>
              <a:p>
                <a:r>
                  <a:rPr lang="zh-CN" altLang="en-US" dirty="0"/>
                  <a:t>在标准的随机梯度下降中，权重衰减正则化和</a:t>
                </a:r>
                <a14:m>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a:rPr lang="en-US" altLang="zh-CN" b="0" i="1" smtClean="0">
                            <a:latin typeface="Cambria Math" panose="02040503050406030204" pitchFamily="18" charset="0"/>
                          </a:rPr>
                          <m:t>2</m:t>
                        </m:r>
                      </m:sub>
                    </m:sSub>
                  </m:oMath>
                </a14:m>
                <a:r>
                  <a:rPr lang="zh-CN" altLang="en-US" dirty="0"/>
                  <a:t>正则化的效果相同。</a:t>
                </a:r>
                <a:endParaRPr lang="en-US" altLang="zh-CN" dirty="0"/>
              </a:p>
              <a:p>
                <a:r>
                  <a:rPr lang="zh-CN" altLang="en-US" dirty="0"/>
                  <a:t>在较为复杂的优化方法（比如</a:t>
                </a:r>
                <a:r>
                  <a:rPr lang="en-US" altLang="zh-CN" dirty="0"/>
                  <a:t>Adam</a:t>
                </a:r>
                <a:r>
                  <a:rPr lang="zh-CN" altLang="en-US" dirty="0"/>
                  <a:t>）中，权重衰减和</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ℓ</m:t>
                        </m:r>
                      </m:e>
                      <m:sub>
                        <m:r>
                          <a:rPr lang="en-US" altLang="zh-CN" i="1">
                            <a:latin typeface="Cambria Math" panose="02040503050406030204" pitchFamily="18" charset="0"/>
                          </a:rPr>
                          <m:t>2</m:t>
                        </m:r>
                      </m:sub>
                    </m:sSub>
                  </m:oMath>
                </a14:m>
                <a:r>
                  <a:rPr lang="zh-CN" altLang="en-US" dirty="0"/>
                  <a:t>正则化并不等价。</a:t>
                </a:r>
              </a:p>
            </p:txBody>
          </p:sp>
        </mc:Choice>
        <mc:Fallback xmlns="">
          <p:sp>
            <p:nvSpPr>
              <p:cNvPr id="3" name="内容占位符 2">
                <a:extLst>
                  <a:ext uri="{FF2B5EF4-FFF2-40B4-BE49-F238E27FC236}">
                    <a16:creationId xmlns:a16="http://schemas.microsoft.com/office/drawing/2014/main" id="{06CF6E5C-ADE0-4FF6-9F55-B8ED54699CFF}"/>
                  </a:ext>
                </a:extLst>
              </p:cNvPr>
              <p:cNvSpPr>
                <a:spLocks noGrp="1" noRot="1" noChangeAspect="1" noMove="1" noResize="1" noEditPoints="1" noAdjustHandles="1" noChangeArrowheads="1" noChangeShapeType="1" noTextEdit="1"/>
              </p:cNvSpPr>
              <p:nvPr>
                <p:ph sz="quarter" idx="1"/>
              </p:nvPr>
            </p:nvSpPr>
            <p:spPr>
              <a:blipFill>
                <a:blip r:embed="rId2"/>
                <a:stretch>
                  <a:fillRect l="-1037" t="-1605" r="-667"/>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EA45793A-0A4B-424E-BE59-888B3A237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1" y="2133600"/>
            <a:ext cx="2848027" cy="470812"/>
          </a:xfrm>
          <a:prstGeom prst="rect">
            <a:avLst/>
          </a:prstGeom>
        </p:spPr>
      </p:pic>
    </p:spTree>
    <p:extLst>
      <p:ext uri="{BB962C8B-B14F-4D97-AF65-F5344CB8AC3E}">
        <p14:creationId xmlns:p14="http://schemas.microsoft.com/office/powerpoint/2010/main" val="277387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EDE773-58DD-40D1-A3AC-C44B5A5513AE}"/>
              </a:ext>
            </a:extLst>
          </p:cNvPr>
          <p:cNvSpPr>
            <a:spLocks noGrp="1"/>
          </p:cNvSpPr>
          <p:nvPr>
            <p:ph type="title"/>
          </p:nvPr>
        </p:nvSpPr>
        <p:spPr/>
        <p:txBody>
          <a:bodyPr/>
          <a:lstStyle/>
          <a:p>
            <a:r>
              <a:rPr lang="zh-CN" altLang="en-US" dirty="0"/>
              <a:t>高维空间的非凸优化问题</a:t>
            </a:r>
          </a:p>
        </p:txBody>
      </p:sp>
      <p:sp>
        <p:nvSpPr>
          <p:cNvPr id="3" name="内容占位符 2">
            <a:extLst>
              <a:ext uri="{FF2B5EF4-FFF2-40B4-BE49-F238E27FC236}">
                <a16:creationId xmlns:a16="http://schemas.microsoft.com/office/drawing/2014/main" id="{7F48554A-14FF-4402-8A12-251D18F31F6C}"/>
              </a:ext>
            </a:extLst>
          </p:cNvPr>
          <p:cNvSpPr>
            <a:spLocks noGrp="1"/>
          </p:cNvSpPr>
          <p:nvPr>
            <p:ph sz="quarter" idx="1"/>
          </p:nvPr>
        </p:nvSpPr>
        <p:spPr/>
        <p:txBody>
          <a:bodyPr/>
          <a:lstStyle/>
          <a:p>
            <a:r>
              <a:rPr lang="zh-CN" altLang="en-US" dirty="0"/>
              <a:t>鞍点</a:t>
            </a:r>
          </a:p>
          <a:p>
            <a:endParaRPr lang="en-US" altLang="zh-CN" dirty="0"/>
          </a:p>
          <a:p>
            <a:endParaRPr lang="en-US" altLang="zh-CN" dirty="0"/>
          </a:p>
          <a:p>
            <a:endParaRPr lang="en-US" altLang="zh-CN" dirty="0"/>
          </a:p>
          <a:p>
            <a:endParaRPr lang="en-US" altLang="zh-CN" dirty="0"/>
          </a:p>
          <a:p>
            <a:r>
              <a:rPr lang="zh-CN" altLang="en-US" dirty="0"/>
              <a:t>平摊底部</a:t>
            </a:r>
          </a:p>
          <a:p>
            <a:endParaRPr lang="zh-CN" altLang="en-US" dirty="0"/>
          </a:p>
        </p:txBody>
      </p:sp>
      <p:pic>
        <p:nvPicPr>
          <p:cNvPr id="4" name="图片 3" descr="屏幕剪辑">
            <a:extLst>
              <a:ext uri="{FF2B5EF4-FFF2-40B4-BE49-F238E27FC236}">
                <a16:creationId xmlns:a16="http://schemas.microsoft.com/office/drawing/2014/main" id="{FE68FD9C-F850-4669-A5EF-C0CBD57A4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1" y="3907521"/>
            <a:ext cx="3138893" cy="2650849"/>
          </a:xfrm>
          <a:prstGeom prst="rect">
            <a:avLst/>
          </a:prstGeom>
        </p:spPr>
      </p:pic>
      <p:pic>
        <p:nvPicPr>
          <p:cNvPr id="5" name="图片 4">
            <a:extLst>
              <a:ext uri="{FF2B5EF4-FFF2-40B4-BE49-F238E27FC236}">
                <a16:creationId xmlns:a16="http://schemas.microsoft.com/office/drawing/2014/main" id="{B4923429-0AD0-41D3-B762-7DEF771E53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1" y="1371600"/>
            <a:ext cx="3010169" cy="2535920"/>
          </a:xfrm>
          <a:prstGeom prst="rect">
            <a:avLst/>
          </a:prstGeom>
        </p:spPr>
      </p:pic>
    </p:spTree>
    <p:extLst>
      <p:ext uri="{BB962C8B-B14F-4D97-AF65-F5344CB8AC3E}">
        <p14:creationId xmlns:p14="http://schemas.microsoft.com/office/powerpoint/2010/main" val="3842260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BBEE5A4-5164-4849-A42C-8D0B144DB6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3939152"/>
            <a:ext cx="4800600" cy="2766449"/>
          </a:xfrm>
          <a:prstGeom prst="rect">
            <a:avLst/>
          </a:prstGeom>
        </p:spPr>
      </p:pic>
      <p:sp>
        <p:nvSpPr>
          <p:cNvPr id="2" name="标题 1"/>
          <p:cNvSpPr>
            <a:spLocks noGrp="1"/>
          </p:cNvSpPr>
          <p:nvPr>
            <p:ph type="title"/>
          </p:nvPr>
        </p:nvSpPr>
        <p:spPr/>
        <p:txBody>
          <a:bodyPr/>
          <a:lstStyle/>
          <a:p>
            <a:r>
              <a:rPr lang="zh-CN" altLang="en-US"/>
              <a:t>丢弃法（</a:t>
            </a:r>
            <a:r>
              <a:rPr lang="en-US" altLang="zh-CN"/>
              <a:t>Dropout Method</a:t>
            </a:r>
            <a:r>
              <a:rPr lang="zh-CN" altLang="en-US"/>
              <a:t>）</a:t>
            </a:r>
            <a:endParaRPr lang="zh-CN" altLang="en-US" dirty="0"/>
          </a:p>
        </p:txBody>
      </p:sp>
      <mc:AlternateContent xmlns:mc="http://schemas.openxmlformats.org/markup-compatibility/2006" xmlns:a14="http://schemas.microsoft.com/office/drawing/2010/main">
        <mc:Choice Requires="a14">
          <p:sp>
            <p:nvSpPr>
              <p:cNvPr id="8" name="内容占位符 7">
                <a:extLst>
                  <a:ext uri="{FF2B5EF4-FFF2-40B4-BE49-F238E27FC236}">
                    <a16:creationId xmlns:a16="http://schemas.microsoft.com/office/drawing/2014/main" id="{8A476850-6644-4B69-BF1E-18897141CF7B}"/>
                  </a:ext>
                </a:extLst>
              </p:cNvPr>
              <p:cNvSpPr>
                <a:spLocks noGrp="1"/>
              </p:cNvSpPr>
              <p:nvPr>
                <p:ph sz="quarter" idx="1"/>
              </p:nvPr>
            </p:nvSpPr>
            <p:spPr/>
            <p:txBody>
              <a:bodyPr/>
              <a:lstStyle/>
              <a:p>
                <a:r>
                  <a:rPr lang="zh-CN" altLang="en-US" dirty="0"/>
                  <a:t>对于一个神经层</a:t>
                </a:r>
                <a14:m>
                  <m:oMath xmlns:m="http://schemas.openxmlformats.org/officeDocument/2006/math">
                    <m:r>
                      <a:rPr lang="en-US" altLang="zh-CN" dirty="0" smtClean="0">
                        <a:latin typeface="Cambria Math" panose="02040503050406030204" pitchFamily="18" charset="0"/>
                      </a:rPr>
                      <m:t>𝑦</m:t>
                    </m:r>
                    <m:r>
                      <a:rPr lang="en-US" altLang="zh-CN" dirty="0" smtClean="0">
                        <a:latin typeface="Cambria Math" panose="02040503050406030204" pitchFamily="18" charset="0"/>
                      </a:rPr>
                      <m:t> = </m:t>
                    </m:r>
                    <m:r>
                      <a:rPr lang="en-US" altLang="zh-CN" dirty="0" smtClean="0">
                        <a:latin typeface="Cambria Math" panose="02040503050406030204" pitchFamily="18" charset="0"/>
                      </a:rPr>
                      <m:t>𝑓</m:t>
                    </m:r>
                    <m:r>
                      <a:rPr lang="en-US" altLang="zh-CN" dirty="0" smtClean="0">
                        <a:latin typeface="Cambria Math" panose="02040503050406030204" pitchFamily="18" charset="0"/>
                      </a:rPr>
                      <m:t>(</m:t>
                    </m:r>
                    <m:r>
                      <a:rPr lang="en-US" altLang="zh-CN" dirty="0" err="1">
                        <a:latin typeface="Cambria Math" panose="02040503050406030204" pitchFamily="18" charset="0"/>
                      </a:rPr>
                      <m:t>𝑊𝑥</m:t>
                    </m:r>
                    <m:r>
                      <a:rPr lang="en-US" altLang="zh-CN" dirty="0" err="1">
                        <a:latin typeface="Cambria Math" panose="02040503050406030204" pitchFamily="18" charset="0"/>
                      </a:rPr>
                      <m:t>+</m:t>
                    </m:r>
                    <m:r>
                      <a:rPr lang="en-US" altLang="zh-CN" dirty="0" err="1">
                        <a:latin typeface="Cambria Math" panose="02040503050406030204" pitchFamily="18" charset="0"/>
                      </a:rPr>
                      <m:t>𝑏</m:t>
                    </m:r>
                    <m:r>
                      <a:rPr lang="en-US" altLang="zh-CN" dirty="0">
                        <a:latin typeface="Cambria Math" panose="02040503050406030204" pitchFamily="18" charset="0"/>
                      </a:rPr>
                      <m:t>)</m:t>
                    </m:r>
                  </m:oMath>
                </a14:m>
                <a:r>
                  <a:rPr lang="zh-CN" altLang="en-US" dirty="0"/>
                  <a:t>，引入一个丢弃函数</a:t>
                </a:r>
                <a14:m>
                  <m:oMath xmlns:m="http://schemas.openxmlformats.org/officeDocument/2006/math">
                    <m:r>
                      <a:rPr lang="en-US" altLang="zh-CN" dirty="0" smtClean="0">
                        <a:latin typeface="Cambria Math" panose="02040503050406030204" pitchFamily="18" charset="0"/>
                      </a:rPr>
                      <m:t>𝑑</m:t>
                    </m:r>
                    <m:r>
                      <a:rPr lang="en-US" altLang="zh-CN" dirty="0" smtClean="0">
                        <a:latin typeface="Cambria Math" panose="02040503050406030204" pitchFamily="18" charset="0"/>
                      </a:rPr>
                      <m:t>(·)</m:t>
                    </m:r>
                  </m:oMath>
                </a14:m>
                <a:r>
                  <a:rPr lang="zh-CN" altLang="en-US" dirty="0"/>
                  <a:t>使得</a:t>
                </a:r>
                <a14:m>
                  <m:oMath xmlns:m="http://schemas.openxmlformats.org/officeDocument/2006/math">
                    <m:r>
                      <a:rPr lang="en-US" altLang="zh-CN" dirty="0" smtClean="0">
                        <a:latin typeface="Cambria Math" panose="02040503050406030204" pitchFamily="18" charset="0"/>
                      </a:rPr>
                      <m:t>𝑦</m:t>
                    </m:r>
                    <m:r>
                      <a:rPr lang="en-US" altLang="zh-CN" dirty="0" smtClean="0">
                        <a:latin typeface="Cambria Math" panose="02040503050406030204" pitchFamily="18" charset="0"/>
                      </a:rPr>
                      <m:t> = </m:t>
                    </m:r>
                    <m:r>
                      <a:rPr lang="en-US" altLang="zh-CN" dirty="0" smtClean="0">
                        <a:latin typeface="Cambria Math" panose="02040503050406030204" pitchFamily="18" charset="0"/>
                      </a:rPr>
                      <m:t>𝑓</m:t>
                    </m:r>
                    <m:r>
                      <a:rPr lang="en-US" altLang="zh-CN" dirty="0" smtClean="0">
                        <a:latin typeface="Cambria Math" panose="02040503050406030204" pitchFamily="18" charset="0"/>
                      </a:rPr>
                      <m:t>(</m:t>
                    </m:r>
                    <m:r>
                      <a:rPr lang="en-US" altLang="zh-CN" dirty="0" smtClean="0">
                        <a:latin typeface="Cambria Math" panose="02040503050406030204" pitchFamily="18" charset="0"/>
                      </a:rPr>
                      <m:t>𝑊𝑑</m:t>
                    </m:r>
                    <m:r>
                      <a:rPr lang="en-US" altLang="zh-CN" dirty="0" smtClean="0">
                        <a:latin typeface="Cambria Math" panose="02040503050406030204" pitchFamily="18" charset="0"/>
                      </a:rPr>
                      <m:t>(</m:t>
                    </m:r>
                    <m:r>
                      <a:rPr lang="en-US" altLang="zh-CN" dirty="0" smtClean="0">
                        <a:latin typeface="Cambria Math" panose="02040503050406030204" pitchFamily="18" charset="0"/>
                      </a:rPr>
                      <m:t>𝑥</m:t>
                    </m:r>
                    <m:r>
                      <a:rPr lang="en-US" altLang="zh-CN" dirty="0" smtClean="0">
                        <a:latin typeface="Cambria Math" panose="02040503050406030204" pitchFamily="18" charset="0"/>
                      </a:rPr>
                      <m:t>)+</m:t>
                    </m:r>
                    <m:r>
                      <a:rPr lang="en-US" altLang="zh-CN" dirty="0" smtClean="0">
                        <a:latin typeface="Cambria Math" panose="02040503050406030204" pitchFamily="18" charset="0"/>
                      </a:rPr>
                      <m:t>𝑏</m:t>
                    </m:r>
                    <m:r>
                      <a:rPr lang="en-US" altLang="zh-CN" dirty="0" smtClean="0">
                        <a:latin typeface="Cambria Math" panose="02040503050406030204" pitchFamily="18" charset="0"/>
                      </a:rPr>
                      <m:t>)</m:t>
                    </m:r>
                  </m:oMath>
                </a14:m>
                <a:r>
                  <a:rPr lang="zh-CN" altLang="en-US" dirty="0"/>
                  <a:t>。</a:t>
                </a:r>
                <a:endParaRPr lang="en-US" altLang="zh-CN" dirty="0"/>
              </a:p>
              <a:p>
                <a:endParaRPr lang="en-US" altLang="zh-CN" dirty="0"/>
              </a:p>
              <a:p>
                <a:pPr lvl="1"/>
                <a:endParaRPr lang="en-US" altLang="zh-CN" dirty="0"/>
              </a:p>
              <a:p>
                <a:pPr lvl="1"/>
                <a:r>
                  <a:rPr lang="zh-CN" altLang="en-US" dirty="0"/>
                  <a:t>其中</a:t>
                </a:r>
                <a14:m>
                  <m:oMath xmlns:m="http://schemas.openxmlformats.org/officeDocument/2006/math">
                    <m:r>
                      <a:rPr lang="en-US" altLang="zh-CN" i="1" dirty="0" smtClean="0">
                        <a:latin typeface="Cambria Math" panose="02040503050406030204" pitchFamily="18" charset="0"/>
                      </a:rPr>
                      <m:t>𝑚</m:t>
                    </m:r>
                    <m:r>
                      <a:rPr lang="en-US" altLang="zh-CN" i="1" dirty="0" smtClean="0">
                        <a:latin typeface="Cambria Math" panose="02040503050406030204" pitchFamily="18" charset="0"/>
                      </a:rPr>
                      <m:t> ∈ </m:t>
                    </m:r>
                    <m:sSup>
                      <m:sSupPr>
                        <m:ctrlPr>
                          <a:rPr lang="en-US" altLang="zh-CN" i="1" dirty="0" smtClean="0">
                            <a:latin typeface="Cambria Math" panose="02040503050406030204" pitchFamily="18" charset="0"/>
                          </a:rPr>
                        </m:ctrlPr>
                      </m:sSupPr>
                      <m:e>
                        <m:r>
                          <a:rPr lang="en-US" altLang="zh-CN" i="1" dirty="0">
                            <a:latin typeface="Cambria Math" panose="02040503050406030204" pitchFamily="18" charset="0"/>
                          </a:rPr>
                          <m:t>{0,1}</m:t>
                        </m:r>
                      </m:e>
                      <m:sup>
                        <m:r>
                          <a:rPr lang="en-US" altLang="zh-CN" i="1" dirty="0">
                            <a:latin typeface="Cambria Math" panose="02040503050406030204" pitchFamily="18" charset="0"/>
                          </a:rPr>
                          <m:t>𝑑</m:t>
                        </m:r>
                      </m:sup>
                    </m:sSup>
                    <m:r>
                      <a:rPr lang="en-US" altLang="zh-CN" i="1" dirty="0" smtClean="0">
                        <a:latin typeface="Cambria Math" panose="02040503050406030204" pitchFamily="18" charset="0"/>
                      </a:rPr>
                      <m:t> </m:t>
                    </m:r>
                  </m:oMath>
                </a14:m>
                <a:r>
                  <a:rPr lang="zh-CN" altLang="en-US" dirty="0"/>
                  <a:t>是丢弃掩码（</a:t>
                </a:r>
                <a:r>
                  <a:rPr lang="en-US" altLang="zh-CN" dirty="0"/>
                  <a:t>dropout mask</a:t>
                </a:r>
                <a:r>
                  <a:rPr lang="zh-CN" altLang="en-US" dirty="0"/>
                  <a:t>），通过以概率为</a:t>
                </a:r>
                <a:r>
                  <a:rPr lang="en-US" altLang="zh-CN" dirty="0"/>
                  <a:t>p</a:t>
                </a:r>
                <a:r>
                  <a:rPr lang="zh-CN" altLang="en-US" dirty="0"/>
                  <a:t>的贝努力分布随机生成。</a:t>
                </a:r>
              </a:p>
            </p:txBody>
          </p:sp>
        </mc:Choice>
        <mc:Fallback xmlns="">
          <p:sp>
            <p:nvSpPr>
              <p:cNvPr id="8" name="内容占位符 7">
                <a:extLst>
                  <a:ext uri="{FF2B5EF4-FFF2-40B4-BE49-F238E27FC236}">
                    <a16:creationId xmlns:a16="http://schemas.microsoft.com/office/drawing/2014/main" id="{8A476850-6644-4B69-BF1E-18897141CF7B}"/>
                  </a:ext>
                </a:extLst>
              </p:cNvPr>
              <p:cNvSpPr>
                <a:spLocks noGrp="1" noRot="1" noChangeAspect="1" noMove="1" noResize="1" noEditPoints="1" noAdjustHandles="1" noChangeArrowheads="1" noChangeShapeType="1" noTextEdit="1"/>
              </p:cNvSpPr>
              <p:nvPr>
                <p:ph sz="quarter" idx="1"/>
              </p:nvPr>
            </p:nvSpPr>
            <p:spPr>
              <a:blipFill>
                <a:blip r:embed="rId3"/>
                <a:stretch>
                  <a:fillRect l="-1037" t="-1605" r="-593"/>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C5D5E347-55CC-432C-8E25-66DF79FA2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362201"/>
            <a:ext cx="2873904" cy="767463"/>
          </a:xfrm>
          <a:prstGeom prst="rect">
            <a:avLst/>
          </a:prstGeom>
        </p:spPr>
      </p:pic>
    </p:spTree>
    <p:extLst>
      <p:ext uri="{BB962C8B-B14F-4D97-AF65-F5344CB8AC3E}">
        <p14:creationId xmlns:p14="http://schemas.microsoft.com/office/powerpoint/2010/main" val="1277905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E2885B-30F3-45E4-A630-F138DC0CACBD}"/>
              </a:ext>
            </a:extLst>
          </p:cNvPr>
          <p:cNvSpPr>
            <a:spLocks noGrp="1"/>
          </p:cNvSpPr>
          <p:nvPr>
            <p:ph type="title"/>
          </p:nvPr>
        </p:nvSpPr>
        <p:spPr/>
        <p:txBody>
          <a:bodyPr/>
          <a:lstStyle/>
          <a:p>
            <a:r>
              <a:rPr lang="en-US" altLang="zh-CN" dirty="0"/>
              <a:t>Dropout</a:t>
            </a:r>
            <a:r>
              <a:rPr lang="zh-CN" altLang="en-US" dirty="0"/>
              <a:t>意义</a:t>
            </a:r>
          </a:p>
        </p:txBody>
      </p:sp>
      <p:sp>
        <p:nvSpPr>
          <p:cNvPr id="3" name="内容占位符 2">
            <a:extLst>
              <a:ext uri="{FF2B5EF4-FFF2-40B4-BE49-F238E27FC236}">
                <a16:creationId xmlns:a16="http://schemas.microsoft.com/office/drawing/2014/main" id="{1713A384-1BC7-4465-B29B-62E02FA738DB}"/>
              </a:ext>
            </a:extLst>
          </p:cNvPr>
          <p:cNvSpPr>
            <a:spLocks noGrp="1"/>
          </p:cNvSpPr>
          <p:nvPr>
            <p:ph sz="quarter" idx="1"/>
          </p:nvPr>
        </p:nvSpPr>
        <p:spPr/>
        <p:txBody>
          <a:bodyPr/>
          <a:lstStyle/>
          <a:p>
            <a:r>
              <a:rPr lang="zh-CN" altLang="en-US" dirty="0"/>
              <a:t>集成学习的解释</a:t>
            </a:r>
            <a:endParaRPr lang="en-US" altLang="zh-CN" dirty="0"/>
          </a:p>
          <a:p>
            <a:pPr lvl="1"/>
            <a:r>
              <a:rPr lang="zh-CN" altLang="en-US" dirty="0"/>
              <a:t>每做一次丢弃，相当于从原始的网络中采样得到一个子网络。如果一个神经网络有</a:t>
            </a:r>
            <a:r>
              <a:rPr lang="en-US" altLang="zh-CN" dirty="0"/>
              <a:t>n</a:t>
            </a:r>
            <a:r>
              <a:rPr lang="zh-CN" altLang="en-US" dirty="0"/>
              <a:t>个神经元，那么总共可以采样出</a:t>
            </a:r>
            <a:r>
              <a:rPr lang="en-US" altLang="zh-CN" dirty="0"/>
              <a:t>2</a:t>
            </a:r>
            <a:r>
              <a:rPr lang="en-US" altLang="zh-CN" baseline="30000" dirty="0"/>
              <a:t>n</a:t>
            </a:r>
            <a:r>
              <a:rPr lang="zh-CN" altLang="en-US" dirty="0"/>
              <a:t>个子网络。</a:t>
            </a:r>
            <a:endParaRPr lang="en-US" altLang="zh-CN" dirty="0"/>
          </a:p>
          <a:p>
            <a:pPr lvl="1"/>
            <a:endParaRPr lang="en-US" altLang="zh-CN" dirty="0"/>
          </a:p>
          <a:p>
            <a:r>
              <a:rPr lang="zh-CN" altLang="en-US" dirty="0"/>
              <a:t>贝叶斯学习的解释</a:t>
            </a:r>
            <a:endParaRPr lang="en-US" altLang="zh-CN" dirty="0"/>
          </a:p>
          <a:p>
            <a:endParaRPr lang="en-US" altLang="zh-CN" dirty="0"/>
          </a:p>
          <a:p>
            <a:endParaRPr lang="en-US" altLang="zh-CN" dirty="0"/>
          </a:p>
          <a:p>
            <a:endParaRPr lang="en-US" altLang="zh-CN" dirty="0"/>
          </a:p>
          <a:p>
            <a:pPr lvl="1"/>
            <a:r>
              <a:rPr lang="zh-CN" altLang="en-US" dirty="0"/>
              <a:t>其中</a:t>
            </a:r>
            <a:r>
              <a:rPr lang="en-US" altLang="zh-CN" dirty="0"/>
              <a:t>f(</a:t>
            </a:r>
            <a:r>
              <a:rPr lang="en-US" altLang="zh-CN" dirty="0" err="1"/>
              <a:t>x,θ</a:t>
            </a:r>
            <a:r>
              <a:rPr lang="en-US" altLang="zh-CN" baseline="-25000" dirty="0" err="1"/>
              <a:t>m</a:t>
            </a:r>
            <a:r>
              <a:rPr lang="en-US" altLang="zh-CN" dirty="0"/>
              <a:t>)</a:t>
            </a:r>
            <a:r>
              <a:rPr lang="zh-CN" altLang="en-US" dirty="0"/>
              <a:t>为第</a:t>
            </a:r>
            <a:r>
              <a:rPr lang="en-US" altLang="zh-CN" dirty="0"/>
              <a:t>m</a:t>
            </a:r>
            <a:r>
              <a:rPr lang="zh-CN" altLang="en-US" dirty="0"/>
              <a:t>次应用丢弃方法后的网络。</a:t>
            </a:r>
          </a:p>
        </p:txBody>
      </p:sp>
      <p:pic>
        <p:nvPicPr>
          <p:cNvPr id="5" name="图片 4">
            <a:extLst>
              <a:ext uri="{FF2B5EF4-FFF2-40B4-BE49-F238E27FC236}">
                <a16:creationId xmlns:a16="http://schemas.microsoft.com/office/drawing/2014/main" id="{FA496CE3-5E9B-4C6E-B358-03CDAA1DC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962401"/>
            <a:ext cx="2525552" cy="1355307"/>
          </a:xfrm>
          <a:prstGeom prst="rect">
            <a:avLst/>
          </a:prstGeom>
        </p:spPr>
      </p:pic>
    </p:spTree>
    <p:extLst>
      <p:ext uri="{BB962C8B-B14F-4D97-AF65-F5344CB8AC3E}">
        <p14:creationId xmlns:p14="http://schemas.microsoft.com/office/powerpoint/2010/main" val="2158279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BF421-54D7-448F-AC9A-13B1635F9F1D}"/>
              </a:ext>
            </a:extLst>
          </p:cNvPr>
          <p:cNvSpPr>
            <a:spLocks noGrp="1"/>
          </p:cNvSpPr>
          <p:nvPr>
            <p:ph type="title"/>
          </p:nvPr>
        </p:nvSpPr>
        <p:spPr/>
        <p:txBody>
          <a:bodyPr/>
          <a:lstStyle/>
          <a:p>
            <a:r>
              <a:rPr lang="zh-CN" altLang="en-US" dirty="0"/>
              <a:t>循环神经网络上的丢弃法</a:t>
            </a:r>
          </a:p>
        </p:txBody>
      </p:sp>
      <p:sp>
        <p:nvSpPr>
          <p:cNvPr id="3" name="内容占位符 2">
            <a:extLst>
              <a:ext uri="{FF2B5EF4-FFF2-40B4-BE49-F238E27FC236}">
                <a16:creationId xmlns:a16="http://schemas.microsoft.com/office/drawing/2014/main" id="{C1CF4EE7-8423-4C61-AFA9-2AD83D51077E}"/>
              </a:ext>
            </a:extLst>
          </p:cNvPr>
          <p:cNvSpPr>
            <a:spLocks noGrp="1"/>
          </p:cNvSpPr>
          <p:nvPr>
            <p:ph sz="quarter" idx="1"/>
          </p:nvPr>
        </p:nvSpPr>
        <p:spPr/>
        <p:txBody>
          <a:bodyPr/>
          <a:lstStyle/>
          <a:p>
            <a:r>
              <a:rPr lang="zh-CN" altLang="en-US" dirty="0"/>
              <a:t>当在循环神经网络上应用丢弃法，不能直接对每个时刻的隐状态进行随机丢弃，这样会损害循环网络在时间维度上记忆能力。</a:t>
            </a:r>
          </a:p>
        </p:txBody>
      </p:sp>
      <p:pic>
        <p:nvPicPr>
          <p:cNvPr id="5" name="图片 4">
            <a:extLst>
              <a:ext uri="{FF2B5EF4-FFF2-40B4-BE49-F238E27FC236}">
                <a16:creationId xmlns:a16="http://schemas.microsoft.com/office/drawing/2014/main" id="{6D09744F-04E5-4B9A-9A7B-5640C4023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581400"/>
            <a:ext cx="4332628" cy="1752646"/>
          </a:xfrm>
          <a:prstGeom prst="rect">
            <a:avLst/>
          </a:prstGeom>
        </p:spPr>
      </p:pic>
      <p:sp>
        <p:nvSpPr>
          <p:cNvPr id="6" name="矩形 5">
            <a:extLst>
              <a:ext uri="{FF2B5EF4-FFF2-40B4-BE49-F238E27FC236}">
                <a16:creationId xmlns:a16="http://schemas.microsoft.com/office/drawing/2014/main" id="{6F160D6A-9C37-4AF7-BF7A-02CF2C70A5D2}"/>
              </a:ext>
            </a:extLst>
          </p:cNvPr>
          <p:cNvSpPr/>
          <p:nvPr/>
        </p:nvSpPr>
        <p:spPr>
          <a:xfrm>
            <a:off x="3690314" y="5446877"/>
            <a:ext cx="4572000" cy="646331"/>
          </a:xfrm>
          <a:prstGeom prst="rect">
            <a:avLst/>
          </a:prstGeom>
        </p:spPr>
        <p:txBody>
          <a:bodyPr>
            <a:spAutoFit/>
          </a:bodyPr>
          <a:lstStyle/>
          <a:p>
            <a:r>
              <a:rPr lang="zh-CN" altLang="en-US" dirty="0"/>
              <a:t>虚线边表示进行随机丢弃，不同的颜色表示不同的丢弃掩码。</a:t>
            </a:r>
          </a:p>
        </p:txBody>
      </p:sp>
    </p:spTree>
    <p:extLst>
      <p:ext uri="{BB962C8B-B14F-4D97-AF65-F5344CB8AC3E}">
        <p14:creationId xmlns:p14="http://schemas.microsoft.com/office/powerpoint/2010/main" val="772198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28C81DC-C1E5-4C20-AD8E-2A20837E285B}"/>
              </a:ext>
            </a:extLst>
          </p:cNvPr>
          <p:cNvSpPr>
            <a:spLocks noGrp="1"/>
          </p:cNvSpPr>
          <p:nvPr>
            <p:ph type="title"/>
          </p:nvPr>
        </p:nvSpPr>
        <p:spPr/>
        <p:txBody>
          <a:bodyPr/>
          <a:lstStyle/>
          <a:p>
            <a:r>
              <a:rPr lang="zh-CN" altLang="en-US" dirty="0"/>
              <a:t>变分</a:t>
            </a:r>
            <a:r>
              <a:rPr lang="en-US" altLang="zh-CN" dirty="0"/>
              <a:t>Dropout</a:t>
            </a:r>
            <a:endParaRPr lang="zh-CN" altLang="en-US" dirty="0"/>
          </a:p>
        </p:txBody>
      </p:sp>
      <p:sp>
        <p:nvSpPr>
          <p:cNvPr id="8" name="内容占位符 7">
            <a:extLst>
              <a:ext uri="{FF2B5EF4-FFF2-40B4-BE49-F238E27FC236}">
                <a16:creationId xmlns:a16="http://schemas.microsoft.com/office/drawing/2014/main" id="{619A8F08-E701-4389-BA77-06F59F2A2A08}"/>
              </a:ext>
            </a:extLst>
          </p:cNvPr>
          <p:cNvSpPr>
            <a:spLocks noGrp="1"/>
          </p:cNvSpPr>
          <p:nvPr>
            <p:ph sz="quarter" idx="1"/>
          </p:nvPr>
        </p:nvSpPr>
        <p:spPr/>
        <p:txBody>
          <a:bodyPr/>
          <a:lstStyle/>
          <a:p>
            <a:r>
              <a:rPr lang="zh-CN" altLang="en-US" dirty="0"/>
              <a:t>根据贝叶斯学习的解释，丢弃法是一种对参数</a:t>
            </a:r>
            <a:r>
              <a:rPr lang="en-US" altLang="zh-CN" dirty="0"/>
              <a:t>θ</a:t>
            </a:r>
            <a:r>
              <a:rPr lang="zh-CN" altLang="en-US" dirty="0"/>
              <a:t>的采样。</a:t>
            </a:r>
            <a:endParaRPr lang="en-US" altLang="zh-CN" dirty="0"/>
          </a:p>
          <a:p>
            <a:pPr lvl="1"/>
            <a:r>
              <a:rPr lang="zh-CN" altLang="en-US" dirty="0"/>
              <a:t>每次采样的参数需要在每个时刻保持不变。因此，在对循环神经网络上使用丢弃法时，需要对参数矩阵的每个元素进行随机丢弃，并在所有时刻都使用相同的丢弃掩码。</a:t>
            </a:r>
          </a:p>
        </p:txBody>
      </p:sp>
      <p:pic>
        <p:nvPicPr>
          <p:cNvPr id="6" name="图片 5">
            <a:extLst>
              <a:ext uri="{FF2B5EF4-FFF2-40B4-BE49-F238E27FC236}">
                <a16:creationId xmlns:a16="http://schemas.microsoft.com/office/drawing/2014/main" id="{A9BC5AA1-D0C5-41D2-95AE-0B739ED5D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293" y="4005036"/>
            <a:ext cx="4305413" cy="1692773"/>
          </a:xfrm>
          <a:prstGeom prst="rect">
            <a:avLst/>
          </a:prstGeom>
        </p:spPr>
      </p:pic>
      <p:sp>
        <p:nvSpPr>
          <p:cNvPr id="7" name="矩形 6">
            <a:extLst>
              <a:ext uri="{FF2B5EF4-FFF2-40B4-BE49-F238E27FC236}">
                <a16:creationId xmlns:a16="http://schemas.microsoft.com/office/drawing/2014/main" id="{2BD0BAE0-0F6C-492A-BCF6-CFA3AD6EFF04}"/>
              </a:ext>
            </a:extLst>
          </p:cNvPr>
          <p:cNvSpPr/>
          <p:nvPr/>
        </p:nvSpPr>
        <p:spPr>
          <a:xfrm>
            <a:off x="4272423" y="5679727"/>
            <a:ext cx="3647152" cy="369332"/>
          </a:xfrm>
          <a:prstGeom prst="rect">
            <a:avLst/>
          </a:prstGeom>
        </p:spPr>
        <p:txBody>
          <a:bodyPr wrap="none">
            <a:spAutoFit/>
          </a:bodyPr>
          <a:lstStyle/>
          <a:p>
            <a:r>
              <a:rPr lang="zh-CN" altLang="en-US" dirty="0"/>
              <a:t>相同颜色表示使用相同的丢弃掩码</a:t>
            </a:r>
          </a:p>
        </p:txBody>
      </p:sp>
    </p:spTree>
    <p:extLst>
      <p:ext uri="{BB962C8B-B14F-4D97-AF65-F5344CB8AC3E}">
        <p14:creationId xmlns:p14="http://schemas.microsoft.com/office/powerpoint/2010/main" val="2269054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2D52D-143A-46B7-B22F-A0B155F1392C}"/>
              </a:ext>
            </a:extLst>
          </p:cNvPr>
          <p:cNvSpPr>
            <a:spLocks noGrp="1"/>
          </p:cNvSpPr>
          <p:nvPr>
            <p:ph type="title"/>
          </p:nvPr>
        </p:nvSpPr>
        <p:spPr/>
        <p:txBody>
          <a:bodyPr/>
          <a:lstStyle/>
          <a:p>
            <a:r>
              <a:rPr lang="zh-CN" altLang="en-US" dirty="0"/>
              <a:t>数据增强（</a:t>
            </a:r>
            <a:r>
              <a:rPr lang="en-US" altLang="zh-CN" dirty="0"/>
              <a:t>Data Augmentation</a:t>
            </a:r>
            <a:r>
              <a:rPr lang="zh-CN" altLang="en-US" dirty="0"/>
              <a:t>）</a:t>
            </a:r>
          </a:p>
        </p:txBody>
      </p:sp>
      <p:sp>
        <p:nvSpPr>
          <p:cNvPr id="3" name="内容占位符 2">
            <a:extLst>
              <a:ext uri="{FF2B5EF4-FFF2-40B4-BE49-F238E27FC236}">
                <a16:creationId xmlns:a16="http://schemas.microsoft.com/office/drawing/2014/main" id="{A9CDCDFD-3887-4CD6-B798-8767E3E980BD}"/>
              </a:ext>
            </a:extLst>
          </p:cNvPr>
          <p:cNvSpPr>
            <a:spLocks noGrp="1"/>
          </p:cNvSpPr>
          <p:nvPr>
            <p:ph sz="quarter" idx="1"/>
          </p:nvPr>
        </p:nvSpPr>
        <p:spPr/>
        <p:txBody>
          <a:bodyPr/>
          <a:lstStyle/>
          <a:p>
            <a:r>
              <a:rPr lang="zh-CN" altLang="en-US" dirty="0"/>
              <a:t>图像数据的增强主要是通过算法对图像进行转变，引入噪声等方法来增加数据的多样性。</a:t>
            </a:r>
            <a:endParaRPr lang="en-US" altLang="zh-CN" dirty="0"/>
          </a:p>
          <a:p>
            <a:pPr lvl="1"/>
            <a:r>
              <a:rPr lang="zh-CN" altLang="en-US" dirty="0"/>
              <a:t>图像数据的增强方法：</a:t>
            </a:r>
          </a:p>
          <a:p>
            <a:pPr lvl="2"/>
            <a:r>
              <a:rPr lang="zh-CN" altLang="en-US" dirty="0"/>
              <a:t>旋转（</a:t>
            </a:r>
            <a:r>
              <a:rPr lang="en-US" altLang="zh-CN" dirty="0"/>
              <a:t>Rotation</a:t>
            </a:r>
            <a:r>
              <a:rPr lang="zh-CN" altLang="en-US" dirty="0"/>
              <a:t>）：将图像按顺时针或逆时针方向随机旋转一定角度；</a:t>
            </a:r>
          </a:p>
          <a:p>
            <a:pPr lvl="2"/>
            <a:r>
              <a:rPr lang="zh-CN" altLang="en-US" dirty="0"/>
              <a:t>翻转（</a:t>
            </a:r>
            <a:r>
              <a:rPr lang="en-US" altLang="zh-CN" dirty="0"/>
              <a:t>Flip</a:t>
            </a:r>
            <a:r>
              <a:rPr lang="zh-CN" altLang="en-US" dirty="0"/>
              <a:t>）：将图像沿水平或垂直方法随机翻转一定角度；</a:t>
            </a:r>
          </a:p>
          <a:p>
            <a:pPr lvl="2"/>
            <a:r>
              <a:rPr lang="zh-CN" altLang="en-US" dirty="0"/>
              <a:t>缩放（</a:t>
            </a:r>
            <a:r>
              <a:rPr lang="en-US" altLang="zh-CN" dirty="0"/>
              <a:t>Zoom In/Out</a:t>
            </a:r>
            <a:r>
              <a:rPr lang="zh-CN" altLang="en-US" dirty="0"/>
              <a:t>）：将图像放大或缩小一定比例；</a:t>
            </a:r>
          </a:p>
          <a:p>
            <a:pPr lvl="2"/>
            <a:r>
              <a:rPr lang="zh-CN" altLang="en-US" dirty="0"/>
              <a:t>平移（</a:t>
            </a:r>
            <a:r>
              <a:rPr lang="en-US" altLang="zh-CN" dirty="0"/>
              <a:t>Shift</a:t>
            </a:r>
            <a:r>
              <a:rPr lang="zh-CN" altLang="en-US" dirty="0"/>
              <a:t>）：将图像沿水平或垂直方法平移一定步长；</a:t>
            </a:r>
          </a:p>
          <a:p>
            <a:pPr lvl="2"/>
            <a:r>
              <a:rPr lang="zh-CN" altLang="en-US" dirty="0"/>
              <a:t>加噪声（</a:t>
            </a:r>
            <a:r>
              <a:rPr lang="en-US" altLang="zh-CN" dirty="0"/>
              <a:t>Noise</a:t>
            </a:r>
            <a:r>
              <a:rPr lang="zh-CN" altLang="en-US" dirty="0"/>
              <a:t>）：加入随机噪声。</a:t>
            </a:r>
          </a:p>
        </p:txBody>
      </p:sp>
    </p:spTree>
    <p:extLst>
      <p:ext uri="{BB962C8B-B14F-4D97-AF65-F5344CB8AC3E}">
        <p14:creationId xmlns:p14="http://schemas.microsoft.com/office/powerpoint/2010/main" val="4178258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E81656-2F24-4C7D-86A6-A710F2EB1215}"/>
              </a:ext>
            </a:extLst>
          </p:cNvPr>
          <p:cNvSpPr>
            <a:spLocks noGrp="1"/>
          </p:cNvSpPr>
          <p:nvPr>
            <p:ph type="title"/>
          </p:nvPr>
        </p:nvSpPr>
        <p:spPr/>
        <p:txBody>
          <a:bodyPr/>
          <a:lstStyle/>
          <a:p>
            <a:r>
              <a:rPr lang="zh-CN" altLang="en-US" dirty="0"/>
              <a:t>标签平滑（</a:t>
            </a:r>
            <a:r>
              <a:rPr lang="en-US" altLang="zh-CN" dirty="0"/>
              <a:t>Label Smoothing</a:t>
            </a:r>
            <a:r>
              <a:rPr lang="zh-CN" altLang="en-US" dirty="0"/>
              <a:t>）</a:t>
            </a:r>
          </a:p>
        </p:txBody>
      </p:sp>
      <p:sp>
        <p:nvSpPr>
          <p:cNvPr id="3" name="内容占位符 2">
            <a:extLst>
              <a:ext uri="{FF2B5EF4-FFF2-40B4-BE49-F238E27FC236}">
                <a16:creationId xmlns:a16="http://schemas.microsoft.com/office/drawing/2014/main" id="{06955056-B1A3-4EB2-BBC2-C09D5690BA18}"/>
              </a:ext>
            </a:extLst>
          </p:cNvPr>
          <p:cNvSpPr>
            <a:spLocks noGrp="1"/>
          </p:cNvSpPr>
          <p:nvPr>
            <p:ph sz="quarter" idx="1"/>
          </p:nvPr>
        </p:nvSpPr>
        <p:spPr/>
        <p:txBody>
          <a:bodyPr/>
          <a:lstStyle/>
          <a:p>
            <a:r>
              <a:rPr lang="zh-CN" altLang="en-US" dirty="0"/>
              <a:t>在输出标签中添加噪声来避免模型过拟合。</a:t>
            </a:r>
            <a:endParaRPr lang="en-US" altLang="zh-CN" dirty="0"/>
          </a:p>
          <a:p>
            <a:r>
              <a:rPr lang="zh-CN" altLang="en-US" dirty="0"/>
              <a:t>一个样本</a:t>
            </a:r>
            <a:r>
              <a:rPr lang="en-US" altLang="zh-CN" dirty="0"/>
              <a:t>x</a:t>
            </a:r>
            <a:r>
              <a:rPr lang="zh-CN" altLang="en-US" dirty="0"/>
              <a:t>的标签一般用</a:t>
            </a:r>
            <a:r>
              <a:rPr lang="en-US" altLang="zh-CN" dirty="0" err="1"/>
              <a:t>onehot</a:t>
            </a:r>
            <a:r>
              <a:rPr lang="zh-CN" altLang="en-US" dirty="0"/>
              <a:t>向量表示</a:t>
            </a:r>
            <a:endParaRPr lang="en-US" altLang="zh-CN" dirty="0"/>
          </a:p>
          <a:p>
            <a:endParaRPr lang="en-US" altLang="zh-CN" dirty="0"/>
          </a:p>
          <a:p>
            <a:endParaRPr lang="en-US" altLang="zh-CN" dirty="0"/>
          </a:p>
          <a:p>
            <a:r>
              <a:rPr lang="zh-CN" altLang="en-US" dirty="0"/>
              <a:t>引入一个噪声对标签进行平滑，即假设样本以</a:t>
            </a:r>
            <a:r>
              <a:rPr lang="en-US" altLang="zh-CN" dirty="0"/>
              <a:t>ϵ</a:t>
            </a:r>
            <a:r>
              <a:rPr lang="zh-CN" altLang="en-US" dirty="0"/>
              <a:t>的概率为其它类。平滑后的标签为</a:t>
            </a:r>
          </a:p>
        </p:txBody>
      </p:sp>
      <p:pic>
        <p:nvPicPr>
          <p:cNvPr id="5" name="图片 4">
            <a:extLst>
              <a:ext uri="{FF2B5EF4-FFF2-40B4-BE49-F238E27FC236}">
                <a16:creationId xmlns:a16="http://schemas.microsoft.com/office/drawing/2014/main" id="{1DB6C442-F0FA-4ECB-8886-B5C6B5401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743201"/>
            <a:ext cx="2884790" cy="419111"/>
          </a:xfrm>
          <a:prstGeom prst="rect">
            <a:avLst/>
          </a:prstGeom>
        </p:spPr>
      </p:pic>
      <p:sp>
        <p:nvSpPr>
          <p:cNvPr id="6" name="矩形 5">
            <a:extLst>
              <a:ext uri="{FF2B5EF4-FFF2-40B4-BE49-F238E27FC236}">
                <a16:creationId xmlns:a16="http://schemas.microsoft.com/office/drawing/2014/main" id="{537C50D5-5D49-462C-9111-4D856746C2A8}"/>
              </a:ext>
            </a:extLst>
          </p:cNvPr>
          <p:cNvSpPr/>
          <p:nvPr/>
        </p:nvSpPr>
        <p:spPr>
          <a:xfrm>
            <a:off x="7391401" y="2742565"/>
            <a:ext cx="2655599" cy="369332"/>
          </a:xfrm>
          <a:prstGeom prst="rect">
            <a:avLst/>
          </a:prstGeom>
        </p:spPr>
        <p:txBody>
          <a:bodyPr wrap="none">
            <a:spAutoFit/>
          </a:bodyPr>
          <a:lstStyle/>
          <a:p>
            <a:r>
              <a:rPr lang="zh-CN" altLang="en-US" dirty="0">
                <a:solidFill>
                  <a:srgbClr val="FF0000"/>
                </a:solidFill>
              </a:rPr>
              <a:t>硬目标（Hard Targets）</a:t>
            </a:r>
          </a:p>
        </p:txBody>
      </p:sp>
      <p:pic>
        <p:nvPicPr>
          <p:cNvPr id="8" name="图片 7">
            <a:extLst>
              <a:ext uri="{FF2B5EF4-FFF2-40B4-BE49-F238E27FC236}">
                <a16:creationId xmlns:a16="http://schemas.microsoft.com/office/drawing/2014/main" id="{D13F2D0C-7970-4C86-A937-FA9E00FC7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231" y="4850368"/>
            <a:ext cx="5057660" cy="533400"/>
          </a:xfrm>
          <a:prstGeom prst="rect">
            <a:avLst/>
          </a:prstGeom>
        </p:spPr>
      </p:pic>
    </p:spTree>
    <p:extLst>
      <p:ext uri="{BB962C8B-B14F-4D97-AF65-F5344CB8AC3E}">
        <p14:creationId xmlns:p14="http://schemas.microsoft.com/office/powerpoint/2010/main" val="2549872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总结</a:t>
            </a:r>
            <a:endParaRPr lang="zh-CN" altLang="en-US" dirty="0"/>
          </a:p>
        </p:txBody>
      </p:sp>
      <mc:AlternateContent xmlns:mc="http://schemas.openxmlformats.org/markup-compatibility/2006">
        <mc:Choice xmlns:a14="http://schemas.microsoft.com/office/drawing/2010/main" Requires="a14">
          <p:sp>
            <p:nvSpPr>
              <p:cNvPr id="3" name="内容占位符 2"/>
              <p:cNvSpPr>
                <a:spLocks noGrp="1"/>
              </p:cNvSpPr>
              <p:nvPr>
                <p:ph sz="quarter" idx="1"/>
              </p:nvPr>
            </p:nvSpPr>
            <p:spPr/>
            <p:txBody>
              <a:bodyPr/>
              <a:lstStyle/>
              <a:p>
                <a:r>
                  <a:rPr lang="zh-CN" altLang="en-US" sz="2800" dirty="0"/>
                  <a:t>模型</a:t>
                </a:r>
                <a:endParaRPr lang="en-US" altLang="zh-CN" sz="2800" dirty="0"/>
              </a:p>
              <a:p>
                <a:pPr lvl="1"/>
                <a:r>
                  <a:rPr lang="zh-CN" altLang="en-US" sz="2000" dirty="0"/>
                  <a:t>用 </a:t>
                </a:r>
                <a:r>
                  <a:rPr lang="en-US" altLang="zh-CN" sz="2000" dirty="0" err="1"/>
                  <a:t>ReLU</a:t>
                </a:r>
                <a:r>
                  <a:rPr lang="en-US" altLang="zh-CN" sz="2000" dirty="0"/>
                  <a:t> </a:t>
                </a:r>
                <a:r>
                  <a:rPr lang="zh-CN" altLang="en-US" sz="2000" dirty="0"/>
                  <a:t>作为激活函数</a:t>
                </a:r>
              </a:p>
              <a:p>
                <a:pPr lvl="1"/>
                <a:r>
                  <a:rPr lang="zh-CN" altLang="en-US" sz="2000" dirty="0"/>
                  <a:t>分类时用交叉熵作为损失函数</a:t>
                </a:r>
              </a:p>
              <a:p>
                <a:r>
                  <a:rPr lang="zh-CN" altLang="en-US" sz="2800" dirty="0"/>
                  <a:t>优化</a:t>
                </a:r>
                <a:endParaRPr lang="en-US" altLang="zh-CN" sz="2800" dirty="0"/>
              </a:p>
              <a:p>
                <a:pPr lvl="1"/>
                <a:r>
                  <a:rPr lang="en-US" altLang="zh-CN" sz="2000" dirty="0" err="1"/>
                  <a:t>SDG+mini-batch</a:t>
                </a:r>
                <a:r>
                  <a:rPr lang="zh-CN" altLang="en-US" sz="2000" dirty="0"/>
                  <a:t>（</a:t>
                </a:r>
                <a:r>
                  <a:rPr lang="en-US" altLang="zh-CN" sz="2000" dirty="0"/>
                  <a:t>Adam</a:t>
                </a:r>
                <a:r>
                  <a:rPr lang="zh-CN" altLang="en-US" sz="2000" dirty="0"/>
                  <a:t>算法优先）</a:t>
                </a:r>
                <a:endParaRPr lang="en-US" altLang="zh-CN" sz="2000" dirty="0"/>
              </a:p>
              <a:p>
                <a:pPr lvl="1"/>
                <a:r>
                  <a:rPr lang="zh-CN" altLang="en-US" sz="2000" dirty="0"/>
                  <a:t>每次迭代都重新随机排序</a:t>
                </a:r>
              </a:p>
              <a:p>
                <a:pPr lvl="1"/>
                <a:r>
                  <a:rPr lang="zh-CN" altLang="en-US" sz="2000" dirty="0"/>
                  <a:t>数据预处理（标准归一化）</a:t>
                </a:r>
              </a:p>
              <a:p>
                <a:pPr lvl="1"/>
                <a:r>
                  <a:rPr lang="zh-CN" altLang="en-US" sz="2000" dirty="0"/>
                  <a:t>动态学习率（越来越小）</a:t>
                </a:r>
                <a:endParaRPr lang="en-US" altLang="zh-CN" sz="2000" dirty="0"/>
              </a:p>
              <a:p>
                <a:r>
                  <a:rPr lang="zh-CN" altLang="en-US" sz="2800" dirty="0"/>
                  <a:t>正则化</a:t>
                </a:r>
              </a:p>
              <a:p>
                <a:pPr lvl="1"/>
                <a14:m>
                  <m:oMath xmlns:m="http://schemas.openxmlformats.org/officeDocument/2006/math">
                    <m:sSub>
                      <m:sSubPr>
                        <m:ctrlPr>
                          <a:rPr lang="en-US" altLang="zh-CN" sz="2000"/>
                        </m:ctrlPr>
                      </m:sSubPr>
                      <m:e>
                        <m:r>
                          <a:rPr lang="en-US" altLang="zh-CN" sz="2000"/>
                          <m:t>ℓ</m:t>
                        </m:r>
                      </m:e>
                      <m:sub>
                        <m:r>
                          <a:rPr lang="en-US" altLang="zh-CN" sz="2000"/>
                          <m:t>1</m:t>
                        </m:r>
                      </m:sub>
                    </m:sSub>
                  </m:oMath>
                </a14:m>
                <a:r>
                  <a:rPr lang="zh-CN" altLang="en-US" sz="2000" dirty="0"/>
                  <a:t>和</a:t>
                </a:r>
                <a14:m>
                  <m:oMath xmlns:m="http://schemas.openxmlformats.org/officeDocument/2006/math">
                    <m:sSub>
                      <m:sSubPr>
                        <m:ctrlPr>
                          <a:rPr lang="en-US" altLang="zh-CN" sz="2000"/>
                        </m:ctrlPr>
                      </m:sSubPr>
                      <m:e>
                        <m:r>
                          <a:rPr lang="en-US" altLang="zh-CN" sz="2000"/>
                          <m:t>ℓ</m:t>
                        </m:r>
                      </m:e>
                      <m:sub>
                        <m:r>
                          <a:rPr lang="en-US" altLang="zh-CN" sz="2000"/>
                          <m:t>2</m:t>
                        </m:r>
                      </m:sub>
                    </m:sSub>
                  </m:oMath>
                </a14:m>
                <a:r>
                  <a:rPr lang="zh-CN" altLang="en-US" sz="2000" dirty="0"/>
                  <a:t>正则化（跳过前几轮）</a:t>
                </a:r>
              </a:p>
              <a:p>
                <a:pPr lvl="1"/>
                <a:r>
                  <a:rPr lang="en-US" altLang="zh-CN" sz="2000" dirty="0"/>
                  <a:t>Dropout</a:t>
                </a:r>
              </a:p>
              <a:p>
                <a:pPr lvl="1"/>
                <a:r>
                  <a:rPr lang="en-US" altLang="zh-CN" sz="2000" dirty="0"/>
                  <a:t>Early-stop</a:t>
                </a:r>
              </a:p>
              <a:p>
                <a:pPr lvl="1"/>
                <a:r>
                  <a:rPr lang="zh-CN" altLang="en-US" sz="2000" dirty="0"/>
                  <a:t>数据增强</a:t>
                </a:r>
              </a:p>
            </p:txBody>
          </p:sp>
        </mc:Choice>
        <mc:Fallback>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l="-556" t="-1235" b="-46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87511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76800" y="4038600"/>
            <a:ext cx="2313454" cy="369332"/>
          </a:xfrm>
          <a:prstGeom prst="rect">
            <a:avLst/>
          </a:prstGeom>
        </p:spPr>
        <p:txBody>
          <a:bodyPr wrap="none">
            <a:spAutoFit/>
          </a:bodyPr>
          <a:lstStyle/>
          <a:p>
            <a:r>
              <a:rPr lang="zh-CN" altLang="en-US" dirty="0"/>
              <a:t>https://nndl.github.io/</a:t>
            </a:r>
          </a:p>
        </p:txBody>
      </p:sp>
    </p:spTree>
    <p:extLst>
      <p:ext uri="{BB962C8B-B14F-4D97-AF65-F5344CB8AC3E}">
        <p14:creationId xmlns:p14="http://schemas.microsoft.com/office/powerpoint/2010/main" val="178499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55A249-F80C-421F-81E0-2DB63896E0B6}"/>
              </a:ext>
            </a:extLst>
          </p:cNvPr>
          <p:cNvSpPr>
            <a:spLocks noGrp="1"/>
          </p:cNvSpPr>
          <p:nvPr>
            <p:ph type="title"/>
          </p:nvPr>
        </p:nvSpPr>
        <p:spPr/>
        <p:txBody>
          <a:bodyPr/>
          <a:lstStyle/>
          <a:p>
            <a:r>
              <a:rPr lang="en-US" altLang="zh-CN" sz="2800" b="1" cap="all" dirty="0"/>
              <a:t>VISUALIZING THE LOSS LANDSCAPE OF NEURAL NETS</a:t>
            </a:r>
            <a:endParaRPr lang="zh-CN" altLang="en-US" sz="2800" dirty="0"/>
          </a:p>
        </p:txBody>
      </p:sp>
      <p:pic>
        <p:nvPicPr>
          <p:cNvPr id="4" name="图片 3">
            <a:extLst>
              <a:ext uri="{FF2B5EF4-FFF2-40B4-BE49-F238E27FC236}">
                <a16:creationId xmlns:a16="http://schemas.microsoft.com/office/drawing/2014/main" id="{91D6E549-D082-4B90-81DF-A4FFFBD2B1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219200"/>
            <a:ext cx="6229810" cy="2882591"/>
          </a:xfrm>
          <a:prstGeom prst="rect">
            <a:avLst/>
          </a:prstGeom>
        </p:spPr>
      </p:pic>
      <p:pic>
        <p:nvPicPr>
          <p:cNvPr id="6" name="图片 5">
            <a:extLst>
              <a:ext uri="{FF2B5EF4-FFF2-40B4-BE49-F238E27FC236}">
                <a16:creationId xmlns:a16="http://schemas.microsoft.com/office/drawing/2014/main" id="{AA1D8BD7-AA4B-4A57-98DD-A8DEAE94B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096" y="3804818"/>
            <a:ext cx="6494397" cy="2848649"/>
          </a:xfrm>
          <a:prstGeom prst="rect">
            <a:avLst/>
          </a:prstGeom>
        </p:spPr>
      </p:pic>
      <p:sp>
        <p:nvSpPr>
          <p:cNvPr id="7" name="矩形 6">
            <a:extLst>
              <a:ext uri="{FF2B5EF4-FFF2-40B4-BE49-F238E27FC236}">
                <a16:creationId xmlns:a16="http://schemas.microsoft.com/office/drawing/2014/main" id="{74CD4671-5E41-428D-888B-A50C40302D94}"/>
              </a:ext>
            </a:extLst>
          </p:cNvPr>
          <p:cNvSpPr/>
          <p:nvPr/>
        </p:nvSpPr>
        <p:spPr>
          <a:xfrm>
            <a:off x="8839200" y="2660496"/>
            <a:ext cx="4572000" cy="307777"/>
          </a:xfrm>
          <a:prstGeom prst="rect">
            <a:avLst/>
          </a:prstGeom>
        </p:spPr>
        <p:txBody>
          <a:bodyPr>
            <a:spAutoFit/>
          </a:bodyPr>
          <a:lstStyle/>
          <a:p>
            <a:r>
              <a:rPr lang="en-US" altLang="zh-CN" sz="1400" b="1" dirty="0"/>
              <a:t>without skip connections</a:t>
            </a:r>
            <a:endParaRPr lang="zh-CN" altLang="en-US" sz="1400" dirty="0"/>
          </a:p>
        </p:txBody>
      </p:sp>
      <p:sp>
        <p:nvSpPr>
          <p:cNvPr id="8" name="矩形 7">
            <a:extLst>
              <a:ext uri="{FF2B5EF4-FFF2-40B4-BE49-F238E27FC236}">
                <a16:creationId xmlns:a16="http://schemas.microsoft.com/office/drawing/2014/main" id="{57E4AEF1-9CF5-4E28-92D0-132889D04C0B}"/>
              </a:ext>
            </a:extLst>
          </p:cNvPr>
          <p:cNvSpPr/>
          <p:nvPr/>
        </p:nvSpPr>
        <p:spPr>
          <a:xfrm>
            <a:off x="8991600" y="5229143"/>
            <a:ext cx="4572000" cy="307777"/>
          </a:xfrm>
          <a:prstGeom prst="rect">
            <a:avLst/>
          </a:prstGeom>
        </p:spPr>
        <p:txBody>
          <a:bodyPr>
            <a:spAutoFit/>
          </a:bodyPr>
          <a:lstStyle/>
          <a:p>
            <a:r>
              <a:rPr lang="en-US" altLang="zh-CN" sz="1400" b="1" dirty="0"/>
              <a:t>with skip connections</a:t>
            </a:r>
            <a:endParaRPr lang="zh-CN" altLang="en-US" sz="1400" dirty="0"/>
          </a:p>
        </p:txBody>
      </p:sp>
    </p:spTree>
    <p:extLst>
      <p:ext uri="{BB962C8B-B14F-4D97-AF65-F5344CB8AC3E}">
        <p14:creationId xmlns:p14="http://schemas.microsoft.com/office/powerpoint/2010/main" val="312535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C99FF-DBDC-47EC-A192-3A6D8D889A91}"/>
              </a:ext>
            </a:extLst>
          </p:cNvPr>
          <p:cNvSpPr>
            <a:spLocks noGrp="1"/>
          </p:cNvSpPr>
          <p:nvPr>
            <p:ph type="title"/>
          </p:nvPr>
        </p:nvSpPr>
        <p:spPr/>
        <p:txBody>
          <a:bodyPr/>
          <a:lstStyle/>
          <a:p>
            <a:r>
              <a:rPr lang="zh-CN" altLang="en-US" dirty="0"/>
              <a:t>优化算法：随机梯度下降</a:t>
            </a:r>
          </a:p>
        </p:txBody>
      </p:sp>
      <p:pic>
        <p:nvPicPr>
          <p:cNvPr id="5" name="图片 4">
            <a:extLst>
              <a:ext uri="{FF2B5EF4-FFF2-40B4-BE49-F238E27FC236}">
                <a16:creationId xmlns:a16="http://schemas.microsoft.com/office/drawing/2014/main" id="{898B4583-A83E-42E5-8744-17E5679B3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703" y="1752601"/>
            <a:ext cx="5622970" cy="3581400"/>
          </a:xfrm>
          <a:prstGeom prst="rect">
            <a:avLst/>
          </a:prstGeom>
        </p:spPr>
      </p:pic>
      <p:pic>
        <p:nvPicPr>
          <p:cNvPr id="1026" name="Picture 2" descr="Related image">
            <a:extLst>
              <a:ext uri="{FF2B5EF4-FFF2-40B4-BE49-F238E27FC236}">
                <a16:creationId xmlns:a16="http://schemas.microsoft.com/office/drawing/2014/main" id="{4DEC83C7-8256-45F8-9D59-5B9FD7133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14601"/>
            <a:ext cx="4548188" cy="240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0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t>优化算法：</a:t>
            </a:r>
            <a:br>
              <a:rPr lang="en-US" altLang="zh-CN" sz="3200" dirty="0"/>
            </a:br>
            <a:r>
              <a:rPr lang="zh-CN" altLang="en-US" sz="3200" dirty="0"/>
              <a:t>小批量随机梯度下降 </a:t>
            </a:r>
            <a:r>
              <a:rPr lang="en-US" altLang="zh-CN" sz="3200" dirty="0" err="1"/>
              <a:t>MiniBatch</a:t>
            </a:r>
            <a:endParaRPr lang="zh-CN" altLang="en-US" sz="3200"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t>选取</a:t>
                </a:r>
                <a14:m>
                  <m:oMath xmlns:m="http://schemas.openxmlformats.org/officeDocument/2006/math">
                    <m:r>
                      <a:rPr lang="en-US" altLang="zh-CN" b="0" i="1" dirty="0" smtClean="0">
                        <a:latin typeface="Cambria Math" panose="02040503050406030204" pitchFamily="18" charset="0"/>
                      </a:rPr>
                      <m:t>𝐾</m:t>
                    </m:r>
                  </m:oMath>
                </a14:m>
                <a:r>
                  <a:rPr lang="zh-CN" altLang="en-US" dirty="0"/>
                  <a:t>个训练样本</a:t>
                </a:r>
                <a14:m>
                  <m:oMath xmlns:m="http://schemas.openxmlformats.org/officeDocument/2006/math">
                    <m:r>
                      <m:rPr>
                        <m:lit/>
                      </m:rPr>
                      <a:rPr lang="en-US" altLang="zh-CN" i="1" dirty="0">
                        <a:latin typeface="Cambria Math" panose="02040503050406030204" pitchFamily="18" charset="0"/>
                      </a:rPr>
                      <m:t>{</m:t>
                    </m:r>
                    <m:sSup>
                      <m:sSupPr>
                        <m:ctrlPr>
                          <a:rPr lang="en-US" altLang="zh-CN" i="1" dirty="0" smtClean="0">
                            <a:latin typeface="Cambria Math" panose="02040503050406030204" pitchFamily="18" charset="0"/>
                          </a:rPr>
                        </m:ctrlPr>
                      </m:sSupPr>
                      <m:e>
                        <m:r>
                          <m:rPr>
                            <m:sty m:val="p"/>
                          </m:rPr>
                          <a:rPr lang="en-US" altLang="zh-CN" i="0" dirty="0" err="1">
                            <a:latin typeface="Cambria Math" panose="02040503050406030204" pitchFamily="18" charset="0"/>
                          </a:rPr>
                          <m:t>x</m:t>
                        </m:r>
                      </m:e>
                      <m:sup>
                        <m:d>
                          <m:dPr>
                            <m:ctrlPr>
                              <a:rPr lang="en-US" altLang="zh-CN" i="1" dirty="0">
                                <a:latin typeface="Cambria Math" panose="02040503050406030204" pitchFamily="18" charset="0"/>
                              </a:rPr>
                            </m:ctrlPr>
                          </m:dPr>
                          <m:e>
                            <m:r>
                              <a:rPr lang="en-US" altLang="zh-CN" b="0" i="1" dirty="0" smtClean="0">
                                <a:latin typeface="Cambria Math" panose="02040503050406030204" pitchFamily="18" charset="0"/>
                              </a:rPr>
                              <m:t>𝑘</m:t>
                            </m:r>
                          </m:e>
                        </m:d>
                      </m:sup>
                    </m:sSup>
                    <m: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m:rPr>
                            <m:sty m:val="p"/>
                          </m:rPr>
                          <a:rPr lang="en-US" altLang="zh-CN" i="0" dirty="0">
                            <a:latin typeface="Cambria Math" panose="02040503050406030204" pitchFamily="18" charset="0"/>
                          </a:rPr>
                          <m:t>y</m:t>
                        </m:r>
                      </m:e>
                      <m:sup>
                        <m:d>
                          <m:dPr>
                            <m:ctrlPr>
                              <a:rPr lang="en-US" altLang="zh-CN" i="1" dirty="0">
                                <a:latin typeface="Cambria Math" panose="02040503050406030204" pitchFamily="18" charset="0"/>
                              </a:rPr>
                            </m:ctrlPr>
                          </m:dPr>
                          <m:e>
                            <m:r>
                              <a:rPr lang="en-US" altLang="zh-CN" b="0" i="1" dirty="0" smtClean="0">
                                <a:latin typeface="Cambria Math" panose="02040503050406030204" pitchFamily="18" charset="0"/>
                              </a:rPr>
                              <m:t>𝑘</m:t>
                            </m:r>
                          </m:e>
                        </m:d>
                      </m:sup>
                    </m:sSup>
                    <m:sSubSup>
                      <m:sSubSupPr>
                        <m:ctrlPr>
                          <a:rPr lang="en-US" altLang="zh-CN" i="1" dirty="0">
                            <a:latin typeface="Cambria Math" panose="02040503050406030204" pitchFamily="18" charset="0"/>
                          </a:rPr>
                        </m:ctrlPr>
                      </m:sSubSupPr>
                      <m:e>
                        <m:r>
                          <m:rPr>
                            <m:lit/>
                          </m:rPr>
                          <a:rPr lang="en-US" altLang="zh-CN" i="1" dirty="0">
                            <a:latin typeface="Cambria Math" panose="02040503050406030204" pitchFamily="18" charset="0"/>
                          </a:rPr>
                          <m:t>}</m:t>
                        </m:r>
                      </m:e>
                      <m:sub>
                        <m:r>
                          <a:rPr lang="en-US" altLang="zh-CN" b="0" i="1" dirty="0" smtClean="0">
                            <a:latin typeface="Cambria Math" panose="02040503050406030204" pitchFamily="18" charset="0"/>
                          </a:rPr>
                          <m:t>𝑘</m:t>
                        </m:r>
                        <m:r>
                          <a:rPr lang="en-US" altLang="zh-CN" i="1" dirty="0">
                            <a:latin typeface="Cambria Math" panose="02040503050406030204" pitchFamily="18" charset="0"/>
                          </a:rPr>
                          <m:t>=1</m:t>
                        </m:r>
                      </m:sub>
                      <m:sup>
                        <m:r>
                          <m:rPr>
                            <m:sty m:val="p"/>
                          </m:rPr>
                          <a:rPr lang="en-US" altLang="zh-CN" i="1" dirty="0">
                            <a:latin typeface="Cambria Math" panose="02040503050406030204" pitchFamily="18" charset="0"/>
                          </a:rPr>
                          <m:t>K</m:t>
                        </m:r>
                      </m:sup>
                    </m:sSubSup>
                  </m:oMath>
                </a14:m>
                <a:r>
                  <a:rPr lang="zh-CN" altLang="en-US" b="0" dirty="0"/>
                  <a:t>，计算偏导数</a:t>
                </a:r>
                <a:endParaRPr lang="en-US" altLang="zh-CN" b="0" dirty="0"/>
              </a:p>
              <a:p>
                <a:endParaRPr lang="en-US" altLang="zh-CN" dirty="0"/>
              </a:p>
              <a:p>
                <a:r>
                  <a:rPr lang="zh-CN" altLang="en-US" b="0" dirty="0"/>
                  <a:t>定义梯度</a:t>
                </a:r>
                <a:endParaRPr lang="en-US" altLang="zh-CN" b="0" dirty="0"/>
              </a:p>
              <a:p>
                <a:endParaRPr lang="en-US" altLang="zh-CN" dirty="0"/>
              </a:p>
              <a:p>
                <a:endParaRPr lang="en-US" altLang="zh-CN" dirty="0"/>
              </a:p>
              <a:p>
                <a:r>
                  <a:rPr lang="zh-CN" altLang="en-US" dirty="0"/>
                  <a:t>更新参数</a:t>
                </a:r>
                <a:endParaRPr lang="en-US" altLang="zh-CN" dirty="0"/>
              </a:p>
              <a:p>
                <a:pPr marL="0" indent="0">
                  <a:buNone/>
                </a:pPr>
                <a:endParaRPr lang="en-US" altLang="zh-CN" dirty="0"/>
              </a:p>
              <a:p>
                <a:pPr marL="0" indent="0">
                  <a:buNone/>
                </a:pPr>
                <a:r>
                  <a:rPr lang="zh-CN" altLang="en-US" dirty="0"/>
                  <a:t>其中</a:t>
                </a:r>
                <a:r>
                  <a:rPr lang="en-US" altLang="zh-CN" dirty="0"/>
                  <a:t>α &gt; 0</a:t>
                </a:r>
                <a:r>
                  <a:rPr lang="zh-CN" altLang="en-US" dirty="0"/>
                  <a:t>为学习率</a:t>
                </a:r>
                <a:endParaRPr lang="en-US" altLang="zh-CN" dirty="0"/>
              </a:p>
              <a:p>
                <a:endParaRPr lang="en-US" altLang="zh-CN" b="0" dirty="0"/>
              </a:p>
              <a:p>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l="-1852" t="-741" b="-4568"/>
                </a:stretch>
              </a:blipFill>
            </p:spPr>
            <p:txBody>
              <a:bodyPr/>
              <a:lstStyle/>
              <a:p>
                <a:r>
                  <a:rPr lang="zh-CN" altLang="en-US">
                    <a:noFill/>
                  </a:rPr>
                  <a:t> </a:t>
                </a:r>
              </a:p>
            </p:txBody>
          </p:sp>
        </mc:Fallback>
      </mc:AlternateContent>
      <p:sp>
        <p:nvSpPr>
          <p:cNvPr id="6" name="文本框 5"/>
          <p:cNvSpPr txBox="1"/>
          <p:nvPr/>
        </p:nvSpPr>
        <p:spPr>
          <a:xfrm>
            <a:off x="7467600" y="3716001"/>
            <a:ext cx="2971800" cy="1569660"/>
          </a:xfrm>
          <a:prstGeom prst="rect">
            <a:avLst/>
          </a:prstGeom>
          <a:noFill/>
        </p:spPr>
        <p:txBody>
          <a:bodyPr wrap="square" rtlCol="0">
            <a:spAutoFit/>
          </a:bodyPr>
          <a:lstStyle/>
          <a:p>
            <a:r>
              <a:rPr lang="zh-CN" altLang="en-US" sz="2400" dirty="0">
                <a:solidFill>
                  <a:srgbClr val="FF0000"/>
                </a:solidFill>
              </a:rPr>
              <a:t>几个关键因素：</a:t>
            </a:r>
            <a:endParaRPr lang="en-US" altLang="zh-CN" sz="2400" dirty="0">
              <a:solidFill>
                <a:srgbClr val="FF0000"/>
              </a:solidFill>
            </a:endParaRPr>
          </a:p>
          <a:p>
            <a:pPr marL="285750" indent="-285750">
              <a:buFont typeface="Arial" panose="020B0604020202020204" pitchFamily="34" charset="0"/>
              <a:buChar char="•"/>
            </a:pPr>
            <a:r>
              <a:rPr lang="zh-CN" altLang="en-US" sz="2400" dirty="0">
                <a:solidFill>
                  <a:srgbClr val="FF0000"/>
                </a:solidFill>
              </a:rPr>
              <a:t>小批量样本数量</a:t>
            </a:r>
            <a:endParaRPr lang="en-US" altLang="zh-CN" sz="2400" dirty="0">
              <a:solidFill>
                <a:srgbClr val="FF0000"/>
              </a:solidFill>
            </a:endParaRPr>
          </a:p>
          <a:p>
            <a:pPr marL="285750" indent="-285750">
              <a:buFont typeface="Arial" panose="020B0604020202020204" pitchFamily="34" charset="0"/>
              <a:buChar char="•"/>
            </a:pPr>
            <a:r>
              <a:rPr lang="zh-CN" altLang="en-US" sz="2400" dirty="0">
                <a:solidFill>
                  <a:srgbClr val="FF0000"/>
                </a:solidFill>
              </a:rPr>
              <a:t>梯度</a:t>
            </a:r>
            <a:endParaRPr lang="en-US" altLang="zh-CN" sz="2400" dirty="0">
              <a:solidFill>
                <a:srgbClr val="FF0000"/>
              </a:solidFill>
            </a:endParaRPr>
          </a:p>
          <a:p>
            <a:pPr marL="285750" indent="-285750">
              <a:buFont typeface="Arial" panose="020B0604020202020204" pitchFamily="34" charset="0"/>
              <a:buChar char="•"/>
            </a:pPr>
            <a:r>
              <a:rPr lang="zh-CN" altLang="en-US" sz="2400" dirty="0">
                <a:solidFill>
                  <a:srgbClr val="FF0000"/>
                </a:solidFill>
              </a:rPr>
              <a:t>学习率</a:t>
            </a:r>
          </a:p>
        </p:txBody>
      </p:sp>
      <p:pic>
        <p:nvPicPr>
          <p:cNvPr id="8" name="图片 7">
            <a:extLst>
              <a:ext uri="{FF2B5EF4-FFF2-40B4-BE49-F238E27FC236}">
                <a16:creationId xmlns:a16="http://schemas.microsoft.com/office/drawing/2014/main" id="{FB381FD5-6A1D-4C78-8CC9-9B8DC5549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378" y="2090171"/>
            <a:ext cx="4851245" cy="902161"/>
          </a:xfrm>
          <a:prstGeom prst="rect">
            <a:avLst/>
          </a:prstGeom>
        </p:spPr>
      </p:pic>
      <p:pic>
        <p:nvPicPr>
          <p:cNvPr id="10" name="图片 9">
            <a:extLst>
              <a:ext uri="{FF2B5EF4-FFF2-40B4-BE49-F238E27FC236}">
                <a16:creationId xmlns:a16="http://schemas.microsoft.com/office/drawing/2014/main" id="{28283C86-F00A-4AD5-8248-02B3E444B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688080"/>
            <a:ext cx="1570740" cy="503822"/>
          </a:xfrm>
          <a:prstGeom prst="rect">
            <a:avLst/>
          </a:prstGeom>
        </p:spPr>
      </p:pic>
      <p:pic>
        <p:nvPicPr>
          <p:cNvPr id="12" name="图片 11">
            <a:extLst>
              <a:ext uri="{FF2B5EF4-FFF2-40B4-BE49-F238E27FC236}">
                <a16:creationId xmlns:a16="http://schemas.microsoft.com/office/drawing/2014/main" id="{222E325D-4EDA-4321-9CC6-64F56FE95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325" y="5029201"/>
            <a:ext cx="1888275" cy="397977"/>
          </a:xfrm>
          <a:prstGeom prst="rect">
            <a:avLst/>
          </a:prstGeom>
        </p:spPr>
      </p:pic>
    </p:spTree>
    <p:extLst>
      <p:ext uri="{BB962C8B-B14F-4D97-AF65-F5344CB8AC3E}">
        <p14:creationId xmlns:p14="http://schemas.microsoft.com/office/powerpoint/2010/main" val="68420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56A0AE-BE40-44C9-80B1-209693B8B5BE}"/>
              </a:ext>
            </a:extLst>
          </p:cNvPr>
          <p:cNvSpPr>
            <a:spLocks noGrp="1"/>
          </p:cNvSpPr>
          <p:nvPr>
            <p:ph type="title"/>
          </p:nvPr>
        </p:nvSpPr>
        <p:spPr/>
        <p:txBody>
          <a:bodyPr/>
          <a:lstStyle/>
          <a:p>
            <a:r>
              <a:rPr lang="zh-CN" altLang="en-US" dirty="0"/>
              <a:t>学习率的影响</a:t>
            </a:r>
          </a:p>
        </p:txBody>
      </p:sp>
      <p:pic>
        <p:nvPicPr>
          <p:cNvPr id="1026" name="Picture 2" descr="Goldilocks of learning rates">
            <a:extLst>
              <a:ext uri="{FF2B5EF4-FFF2-40B4-BE49-F238E27FC236}">
                <a16:creationId xmlns:a16="http://schemas.microsoft.com/office/drawing/2014/main" id="{7829B761-E8E8-473B-9375-8B6C49DA4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438401"/>
            <a:ext cx="8458200" cy="328048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75F1D3F0-8198-4BA2-BC3E-A574D79D33E7}"/>
              </a:ext>
            </a:extLst>
          </p:cNvPr>
          <p:cNvSpPr/>
          <p:nvPr/>
        </p:nvSpPr>
        <p:spPr>
          <a:xfrm>
            <a:off x="1959429" y="5943601"/>
            <a:ext cx="4572000" cy="307777"/>
          </a:xfrm>
          <a:prstGeom prst="rect">
            <a:avLst/>
          </a:prstGeom>
        </p:spPr>
        <p:txBody>
          <a:bodyPr>
            <a:spAutoFit/>
          </a:bodyPr>
          <a:lstStyle/>
          <a:p>
            <a:r>
              <a:rPr lang="en-US" altLang="zh-CN" sz="1400" dirty="0">
                <a:hlinkClick r:id="rId3"/>
              </a:rPr>
              <a:t>https://www.jeremyjordan.me/nn-learning-rate/</a:t>
            </a:r>
            <a:endParaRPr lang="zh-CN" altLang="en-US" sz="1400" dirty="0"/>
          </a:p>
        </p:txBody>
      </p:sp>
    </p:spTree>
    <p:extLst>
      <p:ext uri="{BB962C8B-B14F-4D97-AF65-F5344CB8AC3E}">
        <p14:creationId xmlns:p14="http://schemas.microsoft.com/office/powerpoint/2010/main" val="30531988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qxp">
      <a:dk1>
        <a:srgbClr val="2A4A75"/>
      </a:dk1>
      <a:lt1>
        <a:sysClr val="window" lastClr="FFFFFF"/>
      </a:lt1>
      <a:dk2>
        <a:srgbClr val="2A4A75"/>
      </a:dk2>
      <a:lt2>
        <a:srgbClr val="DEF5FA"/>
      </a:lt2>
      <a:accent1>
        <a:srgbClr val="1C314E"/>
      </a:accent1>
      <a:accent2>
        <a:srgbClr val="EB641B"/>
      </a:accent2>
      <a:accent3>
        <a:srgbClr val="DA1F28"/>
      </a:accent3>
      <a:accent4>
        <a:srgbClr val="39639D"/>
      </a:accent4>
      <a:accent5>
        <a:srgbClr val="474B78"/>
      </a:accent5>
      <a:accent6>
        <a:srgbClr val="7D3C4A"/>
      </a:accent6>
      <a:hlink>
        <a:srgbClr val="FF8119"/>
      </a:hlink>
      <a:folHlink>
        <a:srgbClr val="44B9E8"/>
      </a:folHlink>
    </a:clrScheme>
    <a:fontScheme name="qxp">
      <a:majorFont>
        <a:latin typeface="Helvetica"/>
        <a:ea typeface="微软雅黑"/>
        <a:cs typeface=""/>
      </a:majorFont>
      <a:minorFont>
        <a:latin typeface="Helvetica"/>
        <a:ea typeface="华文楷体"/>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wrap="none">
        <a:spAutoFit/>
      </a:bodyPr>
      <a:lstStyle>
        <a:defPPr>
          <a:defRPr sz="2400" dirty="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19986</TotalTime>
  <Words>1941</Words>
  <Application>Microsoft Office PowerPoint</Application>
  <PresentationFormat>宽屏</PresentationFormat>
  <Paragraphs>321</Paragraphs>
  <Slides>57</Slides>
  <Notes>13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57</vt:i4>
      </vt:variant>
    </vt:vector>
  </HeadingPairs>
  <TitlesOfParts>
    <vt:vector size="69" baseType="lpstr">
      <vt:lpstr>华文楷体</vt:lpstr>
      <vt:lpstr>华文细黑</vt:lpstr>
      <vt:lpstr>宋体</vt:lpstr>
      <vt:lpstr>微软雅黑</vt:lpstr>
      <vt:lpstr>Arial</vt:lpstr>
      <vt:lpstr>Calibri</vt:lpstr>
      <vt:lpstr>Cambria</vt:lpstr>
      <vt:lpstr>Cambria Math</vt:lpstr>
      <vt:lpstr>Helvetica</vt:lpstr>
      <vt:lpstr>Wingdings</vt:lpstr>
      <vt:lpstr>Wingdings 3</vt:lpstr>
      <vt:lpstr>Origin</vt:lpstr>
      <vt:lpstr>网络优化与正则化</vt:lpstr>
      <vt:lpstr>机器学习的矛与盾</vt:lpstr>
      <vt:lpstr>网络优化</vt:lpstr>
      <vt:lpstr>网络优化的难点</vt:lpstr>
      <vt:lpstr>高维空间的非凸优化问题</vt:lpstr>
      <vt:lpstr>VISUALIZING THE LOSS LANDSCAPE OF NEURAL NETS</vt:lpstr>
      <vt:lpstr>优化算法：随机梯度下降</vt:lpstr>
      <vt:lpstr>优化算法： 小批量随机梯度下降 MiniBatch</vt:lpstr>
      <vt:lpstr>学习率的影响</vt:lpstr>
      <vt:lpstr>批量大小的影响</vt:lpstr>
      <vt:lpstr>如何改进？</vt:lpstr>
      <vt:lpstr>学习率衰减 </vt:lpstr>
      <vt:lpstr>学习率衰减</vt:lpstr>
      <vt:lpstr>学习率衰减</vt:lpstr>
      <vt:lpstr>周期性学习率调整 Cyclical Learning Rates</vt:lpstr>
      <vt:lpstr>Cyclical Learning Rates</vt:lpstr>
      <vt:lpstr>Others</vt:lpstr>
      <vt:lpstr>自适应学习率衰减</vt:lpstr>
      <vt:lpstr>梯度方向优化</vt:lpstr>
      <vt:lpstr>梯度方向优化</vt:lpstr>
      <vt:lpstr>梯度方向优化+自适应学习率</vt:lpstr>
      <vt:lpstr>优化</vt:lpstr>
      <vt:lpstr>梯度截断</vt:lpstr>
      <vt:lpstr>小结</vt:lpstr>
      <vt:lpstr>小结</vt:lpstr>
      <vt:lpstr>参数初始化/数据预处理</vt:lpstr>
      <vt:lpstr>参数初始化</vt:lpstr>
      <vt:lpstr>参数初始化</vt:lpstr>
      <vt:lpstr>数据预处理</vt:lpstr>
      <vt:lpstr> 数据归一化对梯度的影响</vt:lpstr>
      <vt:lpstr>逐层归一化</vt:lpstr>
      <vt:lpstr>逐层归一化</vt:lpstr>
      <vt:lpstr>批量归一化</vt:lpstr>
      <vt:lpstr>层归一化</vt:lpstr>
      <vt:lpstr>批量归一化VS层归一化</vt:lpstr>
      <vt:lpstr>更多的归一化</vt:lpstr>
      <vt:lpstr>超参数优化</vt:lpstr>
      <vt:lpstr>超参数优化</vt:lpstr>
      <vt:lpstr>超参数优化</vt:lpstr>
      <vt:lpstr>超参数优化</vt:lpstr>
      <vt:lpstr>网络正则化</vt:lpstr>
      <vt:lpstr>重新思考泛化性</vt:lpstr>
      <vt:lpstr>正则化（regularization）</vt:lpstr>
      <vt:lpstr>正则化</vt:lpstr>
      <vt:lpstr>ℓ_1和ℓ_2正则化</vt:lpstr>
      <vt:lpstr>神经网络示例</vt:lpstr>
      <vt:lpstr>神经网络示例</vt:lpstr>
      <vt:lpstr>提前停止</vt:lpstr>
      <vt:lpstr>权重衰减（Weight Decay）</vt:lpstr>
      <vt:lpstr>丢弃法（Dropout Method）</vt:lpstr>
      <vt:lpstr>Dropout意义</vt:lpstr>
      <vt:lpstr>循环神经网络上的丢弃法</vt:lpstr>
      <vt:lpstr>变分Dropout</vt:lpstr>
      <vt:lpstr>数据增强（Data Augmentation）</vt:lpstr>
      <vt:lpstr>标签平滑（Label Smoothing）</vt:lpstr>
      <vt:lpstr>总结</vt:lpstr>
      <vt:lpstr>PowerPoint 演示文稿</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Branding Roadmap Template</dc:title>
  <dc:creator>Xipeng Qiu</dc:creator>
  <cp:lastModifiedBy>Qiu Xipeng</cp:lastModifiedBy>
  <cp:revision>1867</cp:revision>
  <dcterms:created xsi:type="dcterms:W3CDTF">2009-03-19T21:17:53Z</dcterms:created>
  <dcterms:modified xsi:type="dcterms:W3CDTF">2019-10-31T05:24:11Z</dcterms:modified>
</cp:coreProperties>
</file>